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12189460" cy="6858635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image" Target="../media/image20.png"/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6406895"/>
            <a:ext cx="12190094" cy="452373"/>
          </a:xfrm>
          <a:prstGeom prst="rect">
            <a:avLst/>
          </a:prstGeom>
        </p:spPr>
      </p:pic>
      <p:sp>
        <p:nvSpPr>
          <p:cNvPr id="3" name="textbox 2"/>
          <p:cNvSpPr/>
          <p:nvPr/>
        </p:nvSpPr>
        <p:spPr>
          <a:xfrm>
            <a:off x="3108237" y="1991195"/>
            <a:ext cx="6080759" cy="118998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44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8000" spc="-60" dirty="0">
                <a:ln w="29070" cap="flat" cmpd="sng">
                  <a:solidFill>
                    <a:srgbClr val="319095">
                      <a:alpha val="100000"/>
                    </a:srgbClr>
                  </a:solidFill>
                  <a:prstDash val="solid"/>
                  <a:bevel/>
                </a:ln>
                <a:solidFill>
                  <a:srgbClr val="319095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实用基础营</a:t>
            </a:r>
            <a:r>
              <a:rPr sz="8000" spc="-30" dirty="0">
                <a:ln w="29070" cap="flat" cmpd="sng">
                  <a:solidFill>
                    <a:srgbClr val="319095">
                      <a:alpha val="100000"/>
                    </a:srgbClr>
                  </a:solidFill>
                  <a:prstDash val="solid"/>
                  <a:bevel/>
                </a:ln>
                <a:solidFill>
                  <a:srgbClr val="319095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养</a:t>
            </a:r>
            <a:endParaRPr lang="en-US" altLang="en-US" sz="8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1600200"/>
            <a:ext cx="12190094" cy="4892040"/>
          </a:xfrm>
          <a:prstGeom prst="rect">
            <a:avLst/>
          </a:prstGeom>
        </p:spPr>
      </p:pic>
      <p:sp>
        <p:nvSpPr>
          <p:cNvPr id="5" name="textbox 4"/>
          <p:cNvSpPr/>
          <p:nvPr/>
        </p:nvSpPr>
        <p:spPr>
          <a:xfrm>
            <a:off x="1519974" y="3538029"/>
            <a:ext cx="9159240" cy="100965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7745"/>
              </a:lnSpc>
            </a:pPr>
            <a:r>
              <a:rPr sz="5900" spc="-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认识生命活动的动力</a:t>
            </a:r>
            <a:r>
              <a:rPr sz="5900" spc="-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5900" spc="-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：能</a:t>
            </a:r>
            <a:r>
              <a:rPr sz="5900" spc="-3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</a:t>
            </a:r>
            <a:endParaRPr lang="en-US" altLang="en-US" sz="59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0"/>
            <a:ext cx="12190094" cy="960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"/>
          <p:cNvSpPr/>
          <p:nvPr/>
        </p:nvSpPr>
        <p:spPr>
          <a:xfrm>
            <a:off x="0" y="0"/>
            <a:ext cx="12190094" cy="6859269"/>
          </a:xfrm>
          <a:prstGeom prst="rect">
            <a:avLst/>
          </a:prstGeom>
          <a:solidFill>
            <a:srgbClr val="F5F5F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11" name="picture 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014518" y="1968817"/>
            <a:ext cx="2023260" cy="1688007"/>
          </a:xfrm>
          <a:prstGeom prst="rect">
            <a:avLst/>
          </a:prstGeom>
        </p:spPr>
      </p:pic>
      <p:sp>
        <p:nvSpPr>
          <p:cNvPr id="112" name="textbox 112"/>
          <p:cNvSpPr/>
          <p:nvPr/>
        </p:nvSpPr>
        <p:spPr>
          <a:xfrm>
            <a:off x="320421" y="1387271"/>
            <a:ext cx="11003280" cy="258762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123000"/>
              </a:lnSpc>
              <a:tabLst>
                <a:tab pos="10893425" algn="l"/>
              </a:tabLst>
            </a:pPr>
            <a:r>
              <a:rPr sz="3300" spc="220" baseline="-9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蛋白质消耗最高，为自身产热的30%左右，糖类为</a:t>
            </a:r>
            <a:r>
              <a:rPr sz="2100" spc="2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2100" u="sng" spc="220" dirty="0">
                <a:solidFill>
                  <a:srgbClr val="000000">
                    <a:alpha val="100000"/>
                  </a:srgbClr>
                </a:solidFill>
                <a:uFill>
                  <a:solidFill>
                    <a:srgbClr val="A0BF0D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3300" u="sng" spc="220" baseline="19000" dirty="0">
                <a:solidFill>
                  <a:srgbClr val="000000">
                    <a:alpha val="100000"/>
                  </a:srgbClr>
                </a:solidFill>
                <a:uFill>
                  <a:solidFill>
                    <a:srgbClr val="A0BF0D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占总能量消耗的50-60</a:t>
            </a:r>
            <a:r>
              <a:rPr sz="3300" u="sng" spc="170" baseline="19000" dirty="0">
                <a:solidFill>
                  <a:srgbClr val="000000">
                    <a:alpha val="100000"/>
                  </a:srgbClr>
                </a:solidFill>
                <a:uFill>
                  <a:solidFill>
                    <a:srgbClr val="A0BF0D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%</a:t>
            </a:r>
            <a:r>
              <a:rPr sz="3300" u="sng" spc="0" baseline="19000" dirty="0">
                <a:solidFill>
                  <a:srgbClr val="000000">
                    <a:alpha val="100000"/>
                  </a:srgbClr>
                </a:solidFill>
                <a:uFill>
                  <a:solidFill>
                    <a:srgbClr val="A0BF0D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sz="2100" u="sng" spc="0" dirty="0">
                <a:solidFill>
                  <a:srgbClr val="000000">
                    <a:alpha val="100000"/>
                  </a:srgbClr>
                </a:solidFill>
                <a:uFill>
                  <a:solidFill>
                    <a:srgbClr val="A0BF0D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endParaRPr lang="en-US" altLang="en-US" sz="2100" dirty="0"/>
          </a:p>
          <a:p>
            <a:pPr marL="53340" algn="l" rtl="0" eaLnBrk="0">
              <a:lnSpc>
                <a:spcPts val="2745"/>
              </a:lnSpc>
              <a:spcBef>
                <a:spcPts val="825"/>
              </a:spcBef>
            </a:pPr>
            <a:r>
              <a:rPr sz="22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自身产热的5%-6%，脂肪约为4%-5%。</a:t>
            </a:r>
            <a:r>
              <a:rPr sz="22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r>
              <a:rPr sz="22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2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2800" spc="0" baseline="16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影响因素：</a:t>
            </a:r>
            <a:endParaRPr lang="en-US" altLang="en-US" sz="1820" dirty="0"/>
          </a:p>
          <a:p>
            <a:pPr algn="l" rtl="0" eaLnBrk="0">
              <a:lnSpc>
                <a:spcPct val="102000"/>
              </a:lnSpc>
            </a:pPr>
            <a:endParaRPr lang="en-US" altLang="en-US" sz="1000" dirty="0"/>
          </a:p>
          <a:p>
            <a:pPr algn="l" rtl="0" eaLnBrk="0">
              <a:lnSpc>
                <a:spcPct val="103000"/>
              </a:lnSpc>
            </a:pPr>
            <a:endParaRPr lang="en-US" altLang="en-US" sz="1000" dirty="0"/>
          </a:p>
          <a:p>
            <a:pPr marL="196215" algn="l" rtl="0" eaLnBrk="0">
              <a:lnSpc>
                <a:spcPts val="2985"/>
              </a:lnSpc>
              <a:spcBef>
                <a:spcPts val="690"/>
              </a:spcBef>
            </a:pPr>
            <a:r>
              <a:rPr sz="19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由于摄取食物引起人体能量</a:t>
            </a:r>
            <a:r>
              <a:rPr sz="19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</a:t>
            </a:r>
            <a:r>
              <a:rPr sz="3500" spc="60" baseline="1800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代谢消</a:t>
            </a:r>
            <a:r>
              <a:rPr sz="220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</a:t>
            </a:r>
            <a:r>
              <a:rPr sz="3000" spc="60" baseline="-2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能、其它因素如尼</a:t>
            </a:r>
            <a:r>
              <a:rPr sz="3000" spc="40" baseline="-2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古</a:t>
            </a:r>
            <a:r>
              <a:rPr sz="3000" spc="0" baseline="-2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丁、咖啡因等</a:t>
            </a:r>
            <a:endParaRPr lang="en-US" altLang="en-US" sz="1950" dirty="0"/>
          </a:p>
          <a:p>
            <a:pPr marL="170180" algn="l" rtl="0" eaLnBrk="0">
              <a:lnSpc>
                <a:spcPct val="94000"/>
              </a:lnSpc>
              <a:spcBef>
                <a:spcPts val="25"/>
              </a:spcBef>
            </a:pPr>
            <a:r>
              <a:rPr sz="19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消耗量的额外增加，叫做食</a:t>
            </a:r>
            <a:r>
              <a:rPr sz="19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</a:t>
            </a:r>
            <a:r>
              <a:rPr sz="2300" spc="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耗</a:t>
            </a:r>
            <a:r>
              <a:rPr sz="2300" spc="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</a:t>
            </a:r>
            <a:r>
              <a:rPr sz="2900" spc="50" baseline="-5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</a:t>
            </a:r>
            <a:r>
              <a:rPr sz="2900" spc="10" baseline="-5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素</a:t>
            </a:r>
            <a:r>
              <a:rPr sz="2900" spc="0" baseline="-5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刺激时</a:t>
            </a:r>
            <a:endParaRPr lang="en-US" altLang="en-US" sz="1885" dirty="0"/>
          </a:p>
          <a:p>
            <a:pPr marL="165100" algn="l" rtl="0" eaLnBrk="0">
              <a:lnSpc>
                <a:spcPct val="83000"/>
              </a:lnSpc>
              <a:spcBef>
                <a:spcPts val="20"/>
              </a:spcBef>
            </a:pPr>
            <a:r>
              <a:rPr sz="200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物的特殊动力作用。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这部分</a:t>
            </a:r>
            <a:endParaRPr lang="en-US" altLang="en-US" sz="2000" dirty="0"/>
          </a:p>
          <a:p>
            <a:pPr marL="175260" algn="l" rtl="0" eaLnBrk="0">
              <a:lnSpc>
                <a:spcPts val="2675"/>
              </a:lnSpc>
            </a:pP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能量消耗可能是因对食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物进</a:t>
            </a:r>
            <a:endParaRPr lang="en-US" altLang="en-US" sz="2000" dirty="0"/>
          </a:p>
        </p:txBody>
      </p:sp>
      <p:pic>
        <p:nvPicPr>
          <p:cNvPr id="113" name="picture 1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795478" y="1801082"/>
            <a:ext cx="602246" cy="571620"/>
          </a:xfrm>
          <a:prstGeom prst="rect">
            <a:avLst/>
          </a:prstGeom>
        </p:spPr>
      </p:pic>
      <p:pic>
        <p:nvPicPr>
          <p:cNvPr id="114" name="picture 1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3638511" y="2344801"/>
            <a:ext cx="4351985" cy="2992030"/>
          </a:xfrm>
          <a:prstGeom prst="rect">
            <a:avLst/>
          </a:prstGeom>
        </p:spPr>
      </p:pic>
      <p:sp>
        <p:nvSpPr>
          <p:cNvPr id="115" name="textbox 115"/>
          <p:cNvSpPr/>
          <p:nvPr/>
        </p:nvSpPr>
        <p:spPr>
          <a:xfrm>
            <a:off x="8137545" y="4646003"/>
            <a:ext cx="3721734" cy="214693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44000"/>
              </a:lnSpc>
            </a:pPr>
            <a:endParaRPr lang="en-US" altLang="en-US" sz="100" dirty="0"/>
          </a:p>
          <a:p>
            <a:pPr marL="12700" indent="31750" algn="l" rtl="0" eaLnBrk="0">
              <a:lnSpc>
                <a:spcPct val="99000"/>
              </a:lnSpc>
            </a:pPr>
            <a:r>
              <a:rPr sz="20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由骨骼肌收缩产生的动作。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按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照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能量代谢分类，身体活动可分</a:t>
            </a:r>
            <a:r>
              <a:rPr sz="20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有氧代谢运动和无氧代谢运动</a:t>
            </a:r>
            <a:r>
              <a:rPr sz="20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按照运动强度分类，身体活动</a:t>
            </a:r>
            <a:r>
              <a:rPr sz="20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可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分为小强度，中强度，大强度</a:t>
            </a:r>
            <a:r>
              <a:rPr sz="20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运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动。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目前，职业性的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能量消耗差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距减小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2000" dirty="0"/>
          </a:p>
        </p:txBody>
      </p:sp>
      <p:sp>
        <p:nvSpPr>
          <p:cNvPr id="116" name="textbox 116"/>
          <p:cNvSpPr/>
          <p:nvPr/>
        </p:nvSpPr>
        <p:spPr>
          <a:xfrm>
            <a:off x="473864" y="3963378"/>
            <a:ext cx="3096260" cy="245808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43000"/>
              </a:lnSpc>
            </a:pPr>
            <a:endParaRPr lang="en-US" altLang="en-US" sz="100" dirty="0"/>
          </a:p>
          <a:p>
            <a:pPr marL="12700" indent="3175" algn="l" rtl="0" eaLnBrk="0">
              <a:lnSpc>
                <a:spcPct val="100000"/>
              </a:lnSpc>
            </a:pPr>
            <a:r>
              <a:rPr sz="200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行消化吸收所引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起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的。其所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消耗的能量主要表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现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在蛋白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质、脂肪、糖三大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类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营养素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的消化吸收。一般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混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合食物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的食物特殊动力作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多消耗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的能量约为120-200千卡</a:t>
            </a:r>
            <a:r>
              <a:rPr sz="20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大约占基础代谢能量的1</a:t>
            </a:r>
            <a:r>
              <a:rPr sz="20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%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左右。</a:t>
            </a:r>
            <a:endParaRPr lang="en-US" altLang="en-US" sz="2000" dirty="0"/>
          </a:p>
        </p:txBody>
      </p:sp>
      <p:sp>
        <p:nvSpPr>
          <p:cNvPr id="117" name="textbox 117"/>
          <p:cNvSpPr/>
          <p:nvPr/>
        </p:nvSpPr>
        <p:spPr>
          <a:xfrm>
            <a:off x="471827" y="2166328"/>
            <a:ext cx="10851515" cy="58610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4190"/>
              </a:lnSpc>
            </a:pPr>
            <a:r>
              <a:rPr sz="3000" spc="-30" baseline="-7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在进</a:t>
            </a:r>
            <a:r>
              <a:rPr sz="3000" spc="-30" baseline="-7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食中或进食后1小时内，</a:t>
            </a:r>
            <a:r>
              <a:rPr sz="190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</a:t>
            </a:r>
            <a:r>
              <a:rPr sz="3600" spc="-30" baseline="2000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1.基础</a:t>
            </a:r>
            <a:r>
              <a:rPr sz="230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</a:t>
            </a:r>
            <a:r>
              <a:rPr sz="3000" spc="-10" baseline="66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面</a:t>
            </a:r>
            <a:r>
              <a:rPr sz="3000" spc="0" baseline="-16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19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</a:t>
            </a:r>
            <a:r>
              <a:rPr sz="3000" spc="0" baseline="66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环</a:t>
            </a:r>
            <a:r>
              <a:rPr sz="3000" spc="0" baseline="-16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endParaRPr lang="en-US" altLang="en-US" sz="1950" dirty="0"/>
          </a:p>
        </p:txBody>
      </p:sp>
      <p:sp>
        <p:nvSpPr>
          <p:cNvPr id="118" name="textbox 118"/>
          <p:cNvSpPr/>
          <p:nvPr/>
        </p:nvSpPr>
        <p:spPr>
          <a:xfrm>
            <a:off x="11057288" y="2471128"/>
            <a:ext cx="266065" cy="31813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-1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功</a:t>
            </a:r>
            <a:endParaRPr lang="en-US" altLang="en-US" sz="2000" dirty="0"/>
          </a:p>
        </p:txBody>
      </p:sp>
      <p:sp>
        <p:nvSpPr>
          <p:cNvPr id="119" name="textbox 119"/>
          <p:cNvSpPr/>
          <p:nvPr/>
        </p:nvSpPr>
        <p:spPr>
          <a:xfrm>
            <a:off x="11481286" y="2166328"/>
            <a:ext cx="265429" cy="31940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-1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与</a:t>
            </a:r>
            <a:endParaRPr lang="en-US" altLang="en-US" sz="2000" dirty="0"/>
          </a:p>
        </p:txBody>
      </p:sp>
      <p:sp>
        <p:nvSpPr>
          <p:cNvPr id="120" name="textbox 120"/>
          <p:cNvSpPr/>
          <p:nvPr/>
        </p:nvSpPr>
        <p:spPr>
          <a:xfrm>
            <a:off x="10801251" y="2471128"/>
            <a:ext cx="268604" cy="31813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腺</a:t>
            </a:r>
            <a:endParaRPr lang="en-US" altLang="en-US" sz="2000" dirty="0"/>
          </a:p>
        </p:txBody>
      </p:sp>
      <p:sp>
        <p:nvSpPr>
          <p:cNvPr id="121" name="textbox 121"/>
          <p:cNvSpPr/>
          <p:nvPr/>
        </p:nvSpPr>
        <p:spPr>
          <a:xfrm>
            <a:off x="11222193" y="2166328"/>
            <a:ext cx="271145" cy="3175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度</a:t>
            </a:r>
            <a:endParaRPr lang="en-US" altLang="en-US" sz="2000" dirty="0"/>
          </a:p>
        </p:txBody>
      </p:sp>
      <p:sp>
        <p:nvSpPr>
          <p:cNvPr id="122" name="textbox 122"/>
          <p:cNvSpPr/>
          <p:nvPr/>
        </p:nvSpPr>
        <p:spPr>
          <a:xfrm>
            <a:off x="10545214" y="2471128"/>
            <a:ext cx="270509" cy="316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5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状</a:t>
            </a:r>
            <a:endParaRPr lang="en-US" altLang="en-US" sz="2000" dirty="0"/>
          </a:p>
        </p:txBody>
      </p:sp>
      <p:sp>
        <p:nvSpPr>
          <p:cNvPr id="123" name="textbox 123"/>
          <p:cNvSpPr/>
          <p:nvPr/>
        </p:nvSpPr>
        <p:spPr>
          <a:xfrm>
            <a:off x="10969211" y="2166328"/>
            <a:ext cx="268604" cy="32639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9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温</a:t>
            </a:r>
            <a:endParaRPr lang="en-US" altLang="en-US" sz="2000" dirty="0"/>
          </a:p>
        </p:txBody>
      </p:sp>
      <p:sp>
        <p:nvSpPr>
          <p:cNvPr id="124" name="textbox 124"/>
          <p:cNvSpPr/>
          <p:nvPr/>
        </p:nvSpPr>
        <p:spPr>
          <a:xfrm>
            <a:off x="10324062" y="2471128"/>
            <a:ext cx="237490" cy="316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2290"/>
              </a:lnSpc>
            </a:pPr>
            <a:r>
              <a:rPr sz="1800" spc="-1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</a:t>
            </a:r>
            <a:endParaRPr lang="en-US" altLang="en-US" sz="1800" dirty="0"/>
          </a:p>
        </p:txBody>
      </p:sp>
      <p:sp>
        <p:nvSpPr>
          <p:cNvPr id="125" name="textbox 125"/>
          <p:cNvSpPr/>
          <p:nvPr/>
        </p:nvSpPr>
        <p:spPr>
          <a:xfrm>
            <a:off x="10716230" y="2166328"/>
            <a:ext cx="269240" cy="3175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境</a:t>
            </a:r>
            <a:endParaRPr lang="en-US" altLang="en-US" sz="2000" dirty="0"/>
          </a:p>
        </p:txBody>
      </p:sp>
      <p:sp>
        <p:nvSpPr>
          <p:cNvPr id="126" name="textbox 126"/>
          <p:cNvSpPr/>
          <p:nvPr/>
        </p:nvSpPr>
        <p:spPr>
          <a:xfrm>
            <a:off x="9785251" y="2471128"/>
            <a:ext cx="268604" cy="3175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况</a:t>
            </a:r>
            <a:endParaRPr lang="en-US" altLang="en-US" sz="2000" dirty="0"/>
          </a:p>
        </p:txBody>
      </p:sp>
      <p:sp>
        <p:nvSpPr>
          <p:cNvPr id="127" name="textbox 127"/>
          <p:cNvSpPr/>
          <p:nvPr/>
        </p:nvSpPr>
        <p:spPr>
          <a:xfrm>
            <a:off x="10056848" y="2329549"/>
            <a:ext cx="88264" cy="1041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615"/>
              </a:lnSpc>
            </a:pPr>
            <a:r>
              <a:rPr sz="5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endParaRPr lang="en-US" altLang="en-US" sz="500" dirty="0"/>
          </a:p>
        </p:txBody>
      </p:sp>
      <p:sp>
        <p:nvSpPr>
          <p:cNvPr id="128" name="textbox 128"/>
          <p:cNvSpPr/>
          <p:nvPr/>
        </p:nvSpPr>
        <p:spPr>
          <a:xfrm>
            <a:off x="9529214" y="2471128"/>
            <a:ext cx="270509" cy="316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5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状</a:t>
            </a:r>
            <a:endParaRPr lang="en-US" altLang="en-US" sz="2000" dirty="0"/>
          </a:p>
        </p:txBody>
      </p:sp>
      <p:sp>
        <p:nvSpPr>
          <p:cNvPr id="129" name="textbox 129"/>
          <p:cNvSpPr/>
          <p:nvPr/>
        </p:nvSpPr>
        <p:spPr>
          <a:xfrm>
            <a:off x="9800811" y="2166328"/>
            <a:ext cx="267334" cy="3175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别</a:t>
            </a:r>
            <a:endParaRPr lang="en-US" altLang="en-US" sz="2000" dirty="0"/>
          </a:p>
        </p:txBody>
      </p:sp>
      <p:sp>
        <p:nvSpPr>
          <p:cNvPr id="130" name="textbox 130"/>
          <p:cNvSpPr/>
          <p:nvPr/>
        </p:nvSpPr>
        <p:spPr>
          <a:xfrm>
            <a:off x="9285145" y="2471128"/>
            <a:ext cx="260350" cy="31813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-1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</a:t>
            </a:r>
            <a:endParaRPr lang="en-US" altLang="en-US" sz="2000" dirty="0"/>
          </a:p>
        </p:txBody>
      </p:sp>
      <p:sp>
        <p:nvSpPr>
          <p:cNvPr id="131" name="textbox 131"/>
          <p:cNvSpPr/>
          <p:nvPr/>
        </p:nvSpPr>
        <p:spPr>
          <a:xfrm>
            <a:off x="9546811" y="2166328"/>
            <a:ext cx="270509" cy="31813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性</a:t>
            </a:r>
            <a:endParaRPr lang="en-US" altLang="en-US" sz="2000" dirty="0"/>
          </a:p>
        </p:txBody>
      </p:sp>
      <p:sp>
        <p:nvSpPr>
          <p:cNvPr id="132" name="textbox 132"/>
          <p:cNvSpPr/>
          <p:nvPr/>
        </p:nvSpPr>
        <p:spPr>
          <a:xfrm>
            <a:off x="9020195" y="2471128"/>
            <a:ext cx="271145" cy="3155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5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机</a:t>
            </a:r>
            <a:endParaRPr lang="en-US" altLang="en-US" sz="2000" dirty="0"/>
          </a:p>
        </p:txBody>
      </p:sp>
      <p:sp>
        <p:nvSpPr>
          <p:cNvPr id="133" name="textbox 133"/>
          <p:cNvSpPr/>
          <p:nvPr/>
        </p:nvSpPr>
        <p:spPr>
          <a:xfrm>
            <a:off x="9291793" y="2166328"/>
            <a:ext cx="271145" cy="32004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7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龄</a:t>
            </a:r>
            <a:endParaRPr lang="en-US" altLang="en-US" sz="2000" dirty="0"/>
          </a:p>
        </p:txBody>
      </p:sp>
      <p:sp>
        <p:nvSpPr>
          <p:cNvPr id="134" name="textbox 134"/>
          <p:cNvSpPr/>
          <p:nvPr/>
        </p:nvSpPr>
        <p:spPr>
          <a:xfrm>
            <a:off x="8766195" y="2471128"/>
            <a:ext cx="271145" cy="32004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7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及</a:t>
            </a:r>
            <a:endParaRPr lang="en-US" altLang="en-US" sz="2000" dirty="0"/>
          </a:p>
        </p:txBody>
      </p:sp>
      <p:sp>
        <p:nvSpPr>
          <p:cNvPr id="135" name="textbox 135"/>
          <p:cNvSpPr/>
          <p:nvPr/>
        </p:nvSpPr>
        <p:spPr>
          <a:xfrm>
            <a:off x="9037793" y="2166328"/>
            <a:ext cx="269240" cy="316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5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endParaRPr lang="en-US" altLang="en-US" sz="2000" dirty="0"/>
          </a:p>
        </p:txBody>
      </p:sp>
      <p:sp>
        <p:nvSpPr>
          <p:cNvPr id="136" name="textbox 136"/>
          <p:cNvSpPr/>
          <p:nvPr/>
        </p:nvSpPr>
        <p:spPr>
          <a:xfrm>
            <a:off x="8514233" y="2471128"/>
            <a:ext cx="269240" cy="316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5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养</a:t>
            </a:r>
            <a:endParaRPr lang="en-US" altLang="en-US" sz="2000" dirty="0"/>
          </a:p>
        </p:txBody>
      </p:sp>
      <p:sp>
        <p:nvSpPr>
          <p:cNvPr id="137" name="textbox 137"/>
          <p:cNvSpPr/>
          <p:nvPr/>
        </p:nvSpPr>
        <p:spPr>
          <a:xfrm>
            <a:off x="8785830" y="2329549"/>
            <a:ext cx="88264" cy="1041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615"/>
              </a:lnSpc>
            </a:pPr>
            <a:r>
              <a:rPr sz="5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endParaRPr lang="en-US" altLang="en-US" sz="500" dirty="0"/>
          </a:p>
        </p:txBody>
      </p:sp>
      <p:sp>
        <p:nvSpPr>
          <p:cNvPr id="138" name="textbox 138"/>
          <p:cNvSpPr/>
          <p:nvPr/>
        </p:nvSpPr>
        <p:spPr>
          <a:xfrm>
            <a:off x="8267108" y="2471128"/>
            <a:ext cx="262254" cy="3175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-1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营</a:t>
            </a:r>
            <a:endParaRPr lang="en-US" altLang="en-US" sz="2000" dirty="0"/>
          </a:p>
        </p:txBody>
      </p:sp>
      <p:sp>
        <p:nvSpPr>
          <p:cNvPr id="139" name="textbox 139"/>
          <p:cNvSpPr/>
          <p:nvPr/>
        </p:nvSpPr>
        <p:spPr>
          <a:xfrm>
            <a:off x="8530811" y="2166328"/>
            <a:ext cx="270509" cy="3175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积</a:t>
            </a:r>
            <a:endParaRPr lang="en-US" altLang="en-US" sz="2000" dirty="0"/>
          </a:p>
        </p:txBody>
      </p:sp>
      <p:sp>
        <p:nvSpPr>
          <p:cNvPr id="140" name="textbox 140"/>
          <p:cNvSpPr/>
          <p:nvPr/>
        </p:nvSpPr>
        <p:spPr>
          <a:xfrm>
            <a:off x="7752233" y="2471128"/>
            <a:ext cx="269240" cy="316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5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候</a:t>
            </a:r>
            <a:endParaRPr lang="en-US" altLang="en-US" sz="2000" dirty="0"/>
          </a:p>
        </p:txBody>
      </p:sp>
      <p:sp>
        <p:nvSpPr>
          <p:cNvPr id="141" name="textbox 141"/>
          <p:cNvSpPr/>
          <p:nvPr/>
        </p:nvSpPr>
        <p:spPr>
          <a:xfrm>
            <a:off x="7750195" y="2166328"/>
            <a:ext cx="271145" cy="31813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</a:t>
            </a:r>
            <a:endParaRPr lang="en-US" altLang="en-US" sz="2000" dirty="0"/>
          </a:p>
        </p:txBody>
      </p:sp>
      <p:sp>
        <p:nvSpPr>
          <p:cNvPr id="142" name="textbox 142"/>
          <p:cNvSpPr/>
          <p:nvPr/>
        </p:nvSpPr>
        <p:spPr>
          <a:xfrm>
            <a:off x="7498233" y="2471128"/>
            <a:ext cx="269240" cy="31813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气</a:t>
            </a:r>
            <a:endParaRPr lang="en-US" altLang="en-US" sz="2000" dirty="0"/>
          </a:p>
        </p:txBody>
      </p:sp>
      <p:sp>
        <p:nvSpPr>
          <p:cNvPr id="143" name="textbox 143"/>
          <p:cNvSpPr/>
          <p:nvPr/>
        </p:nvSpPr>
        <p:spPr>
          <a:xfrm>
            <a:off x="7497214" y="2166328"/>
            <a:ext cx="270509" cy="31813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体</a:t>
            </a:r>
            <a:endParaRPr lang="en-US" altLang="en-US" sz="2000" dirty="0"/>
          </a:p>
        </p:txBody>
      </p:sp>
      <p:sp>
        <p:nvSpPr>
          <p:cNvPr id="144" name="textbox 144"/>
          <p:cNvSpPr/>
          <p:nvPr/>
        </p:nvSpPr>
        <p:spPr>
          <a:xfrm>
            <a:off x="2900781" y="252424"/>
            <a:ext cx="4561840" cy="549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8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能量—人体能量的</a:t>
            </a:r>
            <a:r>
              <a:rPr sz="3500" spc="7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消</a:t>
            </a:r>
            <a:r>
              <a:rPr sz="3500" spc="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耗</a:t>
            </a:r>
            <a:endParaRPr lang="en-US" altLang="en-US" sz="3500" dirty="0"/>
          </a:p>
        </p:txBody>
      </p:sp>
      <p:sp>
        <p:nvSpPr>
          <p:cNvPr id="145" name="textbox 145"/>
          <p:cNvSpPr/>
          <p:nvPr/>
        </p:nvSpPr>
        <p:spPr>
          <a:xfrm>
            <a:off x="8370214" y="4089196"/>
            <a:ext cx="3316604" cy="37210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9000"/>
              </a:lnSpc>
            </a:pPr>
            <a:r>
              <a:rPr sz="23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占总能量消耗的20%—3</a:t>
            </a:r>
            <a:r>
              <a:rPr sz="23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sz="23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%</a:t>
            </a:r>
            <a:endParaRPr lang="en-US" altLang="en-US" sz="2300" dirty="0"/>
          </a:p>
        </p:txBody>
      </p:sp>
      <p:sp>
        <p:nvSpPr>
          <p:cNvPr id="146" name="rect"/>
          <p:cNvSpPr/>
          <p:nvPr/>
        </p:nvSpPr>
        <p:spPr>
          <a:xfrm>
            <a:off x="0" y="895222"/>
            <a:ext cx="12190094" cy="28575"/>
          </a:xfrm>
          <a:prstGeom prst="rect">
            <a:avLst/>
          </a:pr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47" name="path"/>
          <p:cNvSpPr/>
          <p:nvPr/>
        </p:nvSpPr>
        <p:spPr>
          <a:xfrm>
            <a:off x="1586483" y="0"/>
            <a:ext cx="859536" cy="909828"/>
          </a:xfrm>
          <a:custGeom>
            <a:avLst/>
            <a:gdLst/>
            <a:ahLst/>
            <a:cxnLst/>
            <a:rect l="0" t="0" r="0" b="0"/>
            <a:pathLst>
              <a:path w="1353" h="1432">
                <a:moveTo>
                  <a:pt x="0" y="0"/>
                </a:moveTo>
                <a:lnTo>
                  <a:pt x="676" y="0"/>
                </a:lnTo>
                <a:lnTo>
                  <a:pt x="1353" y="715"/>
                </a:lnTo>
                <a:lnTo>
                  <a:pt x="676" y="1432"/>
                </a:lnTo>
                <a:lnTo>
                  <a:pt x="0" y="1432"/>
                </a:lnTo>
                <a:lnTo>
                  <a:pt x="676" y="715"/>
                </a:lnTo>
                <a:lnTo>
                  <a:pt x="0" y="0"/>
                </a:lnTo>
              </a:path>
            </a:pathLst>
          </a:cu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48" name="textbox 148"/>
          <p:cNvSpPr/>
          <p:nvPr/>
        </p:nvSpPr>
        <p:spPr>
          <a:xfrm>
            <a:off x="4354602" y="4211078"/>
            <a:ext cx="1170939" cy="72135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3000"/>
              </a:lnSpc>
            </a:pPr>
            <a:endParaRPr lang="en-US" altLang="en-US" sz="100" dirty="0"/>
          </a:p>
          <a:p>
            <a:pPr marL="251460" indent="-238760" algn="l" rtl="0" eaLnBrk="0">
              <a:lnSpc>
                <a:spcPct val="99000"/>
              </a:lnSpc>
            </a:pPr>
            <a:r>
              <a:rPr sz="2300" spc="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3.食物</a:t>
            </a:r>
            <a:r>
              <a:rPr sz="2300" spc="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</a:t>
            </a:r>
            <a:r>
              <a:rPr sz="23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热效</a:t>
            </a:r>
            <a:r>
              <a:rPr sz="2300" spc="7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应</a:t>
            </a:r>
            <a:endParaRPr lang="en-US" altLang="en-US" sz="2300" dirty="0"/>
          </a:p>
        </p:txBody>
      </p:sp>
      <p:sp>
        <p:nvSpPr>
          <p:cNvPr id="149" name="textbox 149"/>
          <p:cNvSpPr/>
          <p:nvPr/>
        </p:nvSpPr>
        <p:spPr>
          <a:xfrm>
            <a:off x="6196342" y="4314240"/>
            <a:ext cx="1481455" cy="39497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2910"/>
              </a:lnSpc>
            </a:pPr>
            <a:r>
              <a:rPr sz="230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2.身体活</a:t>
            </a:r>
            <a:r>
              <a:rPr sz="2300" spc="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</a:t>
            </a:r>
            <a:endParaRPr lang="en-US" altLang="en-US" sz="2300" dirty="0"/>
          </a:p>
        </p:txBody>
      </p:sp>
      <p:pic>
        <p:nvPicPr>
          <p:cNvPr id="150" name="picture 1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874395" y="2339975"/>
            <a:ext cx="2772410" cy="19050"/>
          </a:xfrm>
          <a:prstGeom prst="rect">
            <a:avLst/>
          </a:prstGeom>
        </p:spPr>
      </p:pic>
      <p:pic>
        <p:nvPicPr>
          <p:cNvPr id="151" name="picture 15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8020087" y="4488713"/>
            <a:ext cx="2842907" cy="76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ct"/>
          <p:cNvSpPr/>
          <p:nvPr/>
        </p:nvSpPr>
        <p:spPr>
          <a:xfrm>
            <a:off x="0" y="0"/>
            <a:ext cx="12190094" cy="6859269"/>
          </a:xfrm>
          <a:prstGeom prst="rect">
            <a:avLst/>
          </a:prstGeom>
          <a:solidFill>
            <a:srgbClr val="F5F5F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53" name="textbox 153"/>
          <p:cNvSpPr/>
          <p:nvPr/>
        </p:nvSpPr>
        <p:spPr>
          <a:xfrm>
            <a:off x="5899411" y="1975663"/>
            <a:ext cx="4870450" cy="104901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4000"/>
              </a:lnSpc>
            </a:pPr>
            <a:r>
              <a:rPr sz="2000" spc="20" dirty="0">
                <a:solidFill>
                  <a:srgbClr val="40404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</a:t>
            </a:r>
            <a:r>
              <a:rPr sz="2000" spc="20" dirty="0">
                <a:solidFill>
                  <a:srgbClr val="40404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</a:t>
            </a:r>
            <a:r>
              <a:rPr sz="2000" spc="2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主要用于子宫、乳房、胎盘、</a:t>
            </a:r>
            <a:r>
              <a:rPr sz="2000" spc="1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胎</a:t>
            </a:r>
            <a:r>
              <a:rPr sz="2000" spc="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儿的生长</a:t>
            </a:r>
            <a:endParaRPr lang="en-US" altLang="en-US" sz="2000" dirty="0"/>
          </a:p>
          <a:p>
            <a:pPr marL="297815" indent="1270" algn="l" rtl="0" eaLnBrk="0">
              <a:lnSpc>
                <a:spcPct val="125000"/>
              </a:lnSpc>
              <a:spcBef>
                <a:spcPts val="45"/>
              </a:spcBef>
            </a:pPr>
            <a:r>
              <a:rPr sz="2000" spc="-1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发育及体脂储备，乳母的</a:t>
            </a:r>
            <a:r>
              <a:rPr sz="2000" spc="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能量消耗用于乳</a:t>
            </a:r>
            <a:r>
              <a:rPr sz="2000" spc="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2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汁合成和分</a:t>
            </a:r>
            <a:r>
              <a:rPr sz="2000" spc="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泌。</a:t>
            </a:r>
            <a:endParaRPr lang="en-US" altLang="en-US" sz="2000" dirty="0"/>
          </a:p>
        </p:txBody>
      </p:sp>
      <p:sp>
        <p:nvSpPr>
          <p:cNvPr id="154" name="textbox 154"/>
          <p:cNvSpPr/>
          <p:nvPr/>
        </p:nvSpPr>
        <p:spPr>
          <a:xfrm>
            <a:off x="6181596" y="3355125"/>
            <a:ext cx="4588509" cy="64706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lang="en-US" altLang="en-US" sz="100" dirty="0"/>
          </a:p>
          <a:p>
            <a:pPr marL="14605" algn="l" rtl="0" eaLnBrk="0">
              <a:lnSpc>
                <a:spcPct val="84000"/>
              </a:lnSpc>
            </a:pPr>
            <a:r>
              <a:rPr sz="2000" spc="-1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主要用于形成新的组</a:t>
            </a:r>
            <a:r>
              <a:rPr sz="2000" spc="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织及新组织的新陈代</a:t>
            </a:r>
            <a:endParaRPr lang="en-US" altLang="en-US" sz="2000" dirty="0"/>
          </a:p>
          <a:p>
            <a:pPr marL="12700" algn="l" rtl="0" eaLnBrk="0">
              <a:lnSpc>
                <a:spcPts val="2880"/>
              </a:lnSpc>
            </a:pPr>
            <a:r>
              <a:rPr sz="2000" spc="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谢</a:t>
            </a:r>
            <a:endParaRPr lang="en-US" altLang="en-US" sz="2000" dirty="0"/>
          </a:p>
        </p:txBody>
      </p:sp>
      <p:grpSp>
        <p:nvGrpSpPr>
          <p:cNvPr id="28" name="group 28"/>
          <p:cNvGrpSpPr/>
          <p:nvPr/>
        </p:nvGrpSpPr>
        <p:grpSpPr>
          <a:xfrm rot="21600000">
            <a:off x="488950" y="2687320"/>
            <a:ext cx="2114550" cy="1187450"/>
            <a:chOff x="0" y="0"/>
            <a:chExt cx="2114550" cy="1187450"/>
          </a:xfrm>
        </p:grpSpPr>
        <p:pic>
          <p:nvPicPr>
            <p:cNvPr id="155" name="picture 15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0"/>
              <a:ext cx="2114550" cy="1187450"/>
            </a:xfrm>
            <a:prstGeom prst="rect">
              <a:avLst/>
            </a:prstGeom>
          </p:spPr>
        </p:pic>
        <p:sp>
          <p:nvSpPr>
            <p:cNvPr id="156" name="textbox 156"/>
            <p:cNvSpPr/>
            <p:nvPr/>
          </p:nvSpPr>
          <p:spPr>
            <a:xfrm>
              <a:off x="-12700" y="-12700"/>
              <a:ext cx="2139950" cy="1256030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37000"/>
                </a:lnSpc>
              </a:pPr>
              <a:endParaRPr lang="en-US" altLang="en-US" sz="1000" dirty="0"/>
            </a:p>
            <a:p>
              <a:pPr marL="789940" indent="-471805" algn="l" rtl="0" eaLnBrk="0">
                <a:lnSpc>
                  <a:spcPct val="110000"/>
                </a:lnSpc>
                <a:spcBef>
                  <a:spcPts val="5"/>
                </a:spcBef>
              </a:pPr>
              <a:r>
                <a:rPr sz="2300" spc="7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4.特殊生</a:t>
              </a:r>
              <a:r>
                <a:rPr sz="2300" spc="6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理</a:t>
              </a:r>
              <a:r>
                <a:rPr sz="23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 </a:t>
              </a:r>
              <a:r>
                <a:rPr sz="23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阶段</a:t>
              </a:r>
              <a:endParaRPr lang="en-US" altLang="en-US" sz="2300" dirty="0"/>
            </a:p>
          </p:txBody>
        </p:sp>
      </p:grpSp>
      <p:sp>
        <p:nvSpPr>
          <p:cNvPr id="157" name="textbox 157"/>
          <p:cNvSpPr/>
          <p:nvPr/>
        </p:nvSpPr>
        <p:spPr>
          <a:xfrm>
            <a:off x="2704566" y="260680"/>
            <a:ext cx="4561840" cy="549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8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能量—人体能量的</a:t>
            </a:r>
            <a:r>
              <a:rPr sz="3500" spc="7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消</a:t>
            </a:r>
            <a:r>
              <a:rPr sz="3500" spc="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耗</a:t>
            </a:r>
            <a:endParaRPr lang="en-US" altLang="en-US" sz="3500" dirty="0"/>
          </a:p>
        </p:txBody>
      </p:sp>
      <p:sp>
        <p:nvSpPr>
          <p:cNvPr id="158" name="textbox 158"/>
          <p:cNvSpPr/>
          <p:nvPr/>
        </p:nvSpPr>
        <p:spPr>
          <a:xfrm>
            <a:off x="3718559" y="1974354"/>
            <a:ext cx="1945004" cy="978535"/>
          </a:xfrm>
          <a:prstGeom prst="rect">
            <a:avLst/>
          </a:prstGeom>
          <a:solidFill>
            <a:srgbClr val="5FCACB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13000"/>
              </a:lnSpc>
            </a:pPr>
            <a:endParaRPr lang="en-US" altLang="en-US" sz="1000" dirty="0"/>
          </a:p>
          <a:p>
            <a:pPr algn="l" rtl="0" eaLnBrk="0">
              <a:lnSpc>
                <a:spcPct val="114000"/>
              </a:lnSpc>
            </a:pPr>
            <a:endParaRPr lang="en-US" altLang="en-US" sz="1000" dirty="0"/>
          </a:p>
          <a:p>
            <a:pPr algn="l" rtl="0" eaLnBrk="0">
              <a:lnSpc>
                <a:spcPct val="10000"/>
              </a:lnSpc>
            </a:pPr>
            <a:endParaRPr lang="en-US" altLang="en-US" sz="100" dirty="0"/>
          </a:p>
          <a:p>
            <a:pPr marL="681355" algn="l" rtl="0" eaLnBrk="0">
              <a:lnSpc>
                <a:spcPct val="99000"/>
              </a:lnSpc>
            </a:pPr>
            <a:r>
              <a:rPr sz="2300" spc="50" dirty="0">
                <a:ln w="8712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孕</a:t>
            </a:r>
            <a:r>
              <a:rPr sz="2300" spc="30" dirty="0">
                <a:ln w="8712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期</a:t>
            </a:r>
            <a:endParaRPr lang="en-US" altLang="en-US" sz="2300" dirty="0"/>
          </a:p>
        </p:txBody>
      </p:sp>
      <p:sp>
        <p:nvSpPr>
          <p:cNvPr id="159" name="textbox 159"/>
          <p:cNvSpPr/>
          <p:nvPr/>
        </p:nvSpPr>
        <p:spPr>
          <a:xfrm>
            <a:off x="3718559" y="3273552"/>
            <a:ext cx="1945004" cy="936625"/>
          </a:xfrm>
          <a:prstGeom prst="rect">
            <a:avLst/>
          </a:prstGeom>
          <a:solidFill>
            <a:srgbClr val="A0BF0D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04000"/>
              </a:lnSpc>
            </a:pPr>
            <a:endParaRPr lang="en-US" altLang="en-US" sz="700" dirty="0"/>
          </a:p>
          <a:p>
            <a:pPr marL="222250" algn="l" rtl="0" eaLnBrk="0">
              <a:lnSpc>
                <a:spcPct val="87000"/>
              </a:lnSpc>
              <a:spcBef>
                <a:spcPts val="0"/>
              </a:spcBef>
            </a:pPr>
            <a:r>
              <a:rPr sz="2300" spc="100" dirty="0">
                <a:ln w="8712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婴幼儿、</a:t>
            </a:r>
            <a:r>
              <a:rPr sz="2300" spc="50" dirty="0">
                <a:ln w="8712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儿</a:t>
            </a:r>
            <a:endParaRPr lang="en-US" altLang="en-US" sz="2300" dirty="0"/>
          </a:p>
          <a:p>
            <a:pPr marL="220980" algn="l" rtl="0" eaLnBrk="0">
              <a:lnSpc>
                <a:spcPts val="3740"/>
              </a:lnSpc>
            </a:pPr>
            <a:r>
              <a:rPr sz="2300" spc="90" dirty="0">
                <a:ln w="8712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童、青少</a:t>
            </a:r>
            <a:r>
              <a:rPr sz="2300" spc="60" dirty="0">
                <a:ln w="8712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endParaRPr lang="en-US" altLang="en-US" sz="2300" dirty="0"/>
          </a:p>
        </p:txBody>
      </p:sp>
      <p:sp>
        <p:nvSpPr>
          <p:cNvPr id="160" name="rect"/>
          <p:cNvSpPr/>
          <p:nvPr/>
        </p:nvSpPr>
        <p:spPr>
          <a:xfrm>
            <a:off x="0" y="895222"/>
            <a:ext cx="12190094" cy="28575"/>
          </a:xfrm>
          <a:prstGeom prst="rect">
            <a:avLst/>
          </a:pr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61" name="path"/>
          <p:cNvSpPr/>
          <p:nvPr/>
        </p:nvSpPr>
        <p:spPr>
          <a:xfrm>
            <a:off x="1586483" y="0"/>
            <a:ext cx="859536" cy="909828"/>
          </a:xfrm>
          <a:custGeom>
            <a:avLst/>
            <a:gdLst/>
            <a:ahLst/>
            <a:cxnLst/>
            <a:rect l="0" t="0" r="0" b="0"/>
            <a:pathLst>
              <a:path w="1353" h="1432">
                <a:moveTo>
                  <a:pt x="0" y="0"/>
                </a:moveTo>
                <a:lnTo>
                  <a:pt x="676" y="0"/>
                </a:lnTo>
                <a:lnTo>
                  <a:pt x="1353" y="715"/>
                </a:lnTo>
                <a:lnTo>
                  <a:pt x="676" y="1432"/>
                </a:lnTo>
                <a:lnTo>
                  <a:pt x="0" y="1432"/>
                </a:lnTo>
                <a:lnTo>
                  <a:pt x="676" y="715"/>
                </a:lnTo>
                <a:lnTo>
                  <a:pt x="0" y="0"/>
                </a:lnTo>
              </a:path>
            </a:pathLst>
          </a:cu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62" name="picture 1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2628049" y="2407615"/>
            <a:ext cx="935151" cy="677519"/>
          </a:xfrm>
          <a:prstGeom prst="rect">
            <a:avLst/>
          </a:prstGeom>
        </p:spPr>
      </p:pic>
      <p:pic>
        <p:nvPicPr>
          <p:cNvPr id="163" name="picture 16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2625344" y="3376155"/>
            <a:ext cx="1029461" cy="503199"/>
          </a:xfrm>
          <a:prstGeom prst="rect">
            <a:avLst/>
          </a:prstGeom>
        </p:spPr>
      </p:pic>
      <p:pic>
        <p:nvPicPr>
          <p:cNvPr id="164" name="picture 16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167208" y="3064992"/>
            <a:ext cx="4680521" cy="9525"/>
          </a:xfrm>
          <a:prstGeom prst="rect">
            <a:avLst/>
          </a:prstGeom>
        </p:spPr>
      </p:pic>
      <p:pic>
        <p:nvPicPr>
          <p:cNvPr id="165" name="picture 16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6167208" y="4204919"/>
            <a:ext cx="4680521" cy="9525"/>
          </a:xfrm>
          <a:prstGeom prst="rect">
            <a:avLst/>
          </a:prstGeom>
        </p:spPr>
      </p:pic>
      <p:sp>
        <p:nvSpPr>
          <p:cNvPr id="166" name="textbox 166"/>
          <p:cNvSpPr/>
          <p:nvPr/>
        </p:nvSpPr>
        <p:spPr>
          <a:xfrm>
            <a:off x="5899411" y="3451377"/>
            <a:ext cx="101600" cy="25463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4000"/>
              </a:lnSpc>
            </a:pPr>
            <a:r>
              <a:rPr sz="1800" spc="-40" dirty="0">
                <a:solidFill>
                  <a:srgbClr val="40404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</a:t>
            </a:r>
            <a:endParaRPr lang="en-US" alt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"/>
          <p:cNvSpPr/>
          <p:nvPr/>
        </p:nvSpPr>
        <p:spPr>
          <a:xfrm>
            <a:off x="0" y="0"/>
            <a:ext cx="12190094" cy="6859269"/>
          </a:xfrm>
          <a:prstGeom prst="rect">
            <a:avLst/>
          </a:prstGeom>
          <a:solidFill>
            <a:srgbClr val="F5F5F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68" name="textbox 168"/>
          <p:cNvSpPr/>
          <p:nvPr/>
        </p:nvSpPr>
        <p:spPr>
          <a:xfrm>
            <a:off x="867433" y="1600719"/>
            <a:ext cx="7121525" cy="21361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27000"/>
              </a:lnSpc>
            </a:pPr>
            <a:endParaRPr lang="en-US" altLang="en-US" sz="100" dirty="0"/>
          </a:p>
          <a:p>
            <a:pPr marL="12700" indent="12700" algn="l" rtl="0" eaLnBrk="0">
              <a:lnSpc>
                <a:spcPct val="103000"/>
              </a:lnSpc>
            </a:pP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能量平衡的调节是能量摄入和能量消耗两个</a:t>
            </a:r>
            <a:r>
              <a:rPr sz="27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方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面的动态作用的过程。食物进入体内后一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部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消化吸收供能，完成机体的一系列生命活动</a:t>
            </a:r>
            <a:r>
              <a:rPr sz="27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；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另一部分不被吸收，随粪便排出体外。吸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收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能量小部分从尿中排出，其余的部分通过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代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谢</a:t>
            </a:r>
            <a:endParaRPr lang="en-US" altLang="en-US" sz="2700" dirty="0"/>
          </a:p>
        </p:txBody>
      </p:sp>
      <p:sp>
        <p:nvSpPr>
          <p:cNvPr id="169" name="textbox 169"/>
          <p:cNvSpPr/>
          <p:nvPr/>
        </p:nvSpPr>
        <p:spPr>
          <a:xfrm>
            <a:off x="866013" y="3734320"/>
            <a:ext cx="7885430" cy="12827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途径参与生命活动，还可合成组织，成为</a:t>
            </a:r>
            <a:r>
              <a:rPr sz="27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身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体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en-US" sz="2700" dirty="0"/>
          </a:p>
          <a:p>
            <a:pPr marL="13970" indent="2540" algn="l" rtl="0" eaLnBrk="0">
              <a:lnSpc>
                <a:spcPct val="101000"/>
              </a:lnSpc>
              <a:spcBef>
                <a:spcPts val="175"/>
              </a:spcBef>
            </a:pP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构成的重要部分和能量来源。体内能量多</a:t>
            </a:r>
            <a:r>
              <a:rPr sz="27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以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脂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肪形式储存，一般地，身体内以脂肪形式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储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存</a:t>
            </a:r>
            <a:endParaRPr lang="en-US" altLang="en-US" sz="2700" dirty="0"/>
          </a:p>
        </p:txBody>
      </p:sp>
      <p:sp>
        <p:nvSpPr>
          <p:cNvPr id="170" name="path"/>
          <p:cNvSpPr/>
          <p:nvPr/>
        </p:nvSpPr>
        <p:spPr>
          <a:xfrm>
            <a:off x="8477466" y="3890530"/>
            <a:ext cx="261111" cy="124612"/>
          </a:xfrm>
          <a:custGeom>
            <a:avLst/>
            <a:gdLst/>
            <a:ahLst/>
            <a:cxnLst/>
            <a:rect l="0" t="0" r="0" b="0"/>
            <a:pathLst>
              <a:path w="411" h="196">
                <a:moveTo>
                  <a:pt x="90" y="0"/>
                </a:moveTo>
                <a:lnTo>
                  <a:pt x="411" y="0"/>
                </a:lnTo>
                <a:lnTo>
                  <a:pt x="411" y="196"/>
                </a:lnTo>
                <a:lnTo>
                  <a:pt x="90" y="196"/>
                </a:lnTo>
                <a:cubicBezTo>
                  <a:pt x="40" y="196"/>
                  <a:pt x="0" y="152"/>
                  <a:pt x="0" y="98"/>
                </a:cubicBezTo>
                <a:cubicBezTo>
                  <a:pt x="0" y="43"/>
                  <a:pt x="40" y="0"/>
                  <a:pt x="90" y="0"/>
                </a:cubicBezTo>
              </a:path>
            </a:pathLst>
          </a:custGeom>
          <a:solidFill>
            <a:srgbClr val="808080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1" name="textbox 171"/>
          <p:cNvSpPr/>
          <p:nvPr/>
        </p:nvSpPr>
        <p:spPr>
          <a:xfrm>
            <a:off x="864593" y="5014479"/>
            <a:ext cx="7567294" cy="128396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lang="en-US" altLang="en-US" sz="100" dirty="0"/>
          </a:p>
          <a:p>
            <a:pPr marL="12700" indent="30480" algn="l" rtl="0" eaLnBrk="0">
              <a:lnSpc>
                <a:spcPct val="102000"/>
              </a:lnSpc>
            </a:pP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的能量相当于一天需要的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60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倍。当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摄取不足时，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机体会自发地将储存的能量释放，供日常</a:t>
            </a: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活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动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27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的需要</a:t>
            </a:r>
            <a:r>
              <a:rPr sz="270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2700" dirty="0"/>
          </a:p>
        </p:txBody>
      </p:sp>
      <p:grpSp>
        <p:nvGrpSpPr>
          <p:cNvPr id="30" name="group 30"/>
          <p:cNvGrpSpPr/>
          <p:nvPr/>
        </p:nvGrpSpPr>
        <p:grpSpPr>
          <a:xfrm rot="21600000">
            <a:off x="8841358" y="4015142"/>
            <a:ext cx="1651381" cy="1956397"/>
            <a:chOff x="0" y="0"/>
            <a:chExt cx="1651381" cy="1956397"/>
          </a:xfrm>
        </p:grpSpPr>
        <p:sp>
          <p:nvSpPr>
            <p:cNvPr id="172" name="path"/>
            <p:cNvSpPr/>
            <p:nvPr/>
          </p:nvSpPr>
          <p:spPr>
            <a:xfrm>
              <a:off x="0" y="0"/>
              <a:ext cx="1621079" cy="902843"/>
            </a:xfrm>
            <a:custGeom>
              <a:avLst/>
              <a:gdLst/>
              <a:ahLst/>
              <a:cxnLst/>
              <a:rect l="0" t="0" r="0" b="0"/>
              <a:pathLst>
                <a:path w="2552" h="1421">
                  <a:moveTo>
                    <a:pt x="0" y="0"/>
                  </a:moveTo>
                  <a:cubicBezTo>
                    <a:pt x="602" y="1156"/>
                    <a:pt x="1726" y="1420"/>
                    <a:pt x="2548" y="1421"/>
                  </a:cubicBezTo>
                  <a:cubicBezTo>
                    <a:pt x="2153" y="915"/>
                    <a:pt x="2242" y="473"/>
                    <a:pt x="2552" y="0"/>
                  </a:cubicBezTo>
                  <a:lnTo>
                    <a:pt x="0" y="0"/>
                  </a:lnTo>
                </a:path>
              </a:pathLst>
            </a:custGeom>
            <a:solidFill>
              <a:srgbClr val="319095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73" name="path"/>
            <p:cNvSpPr/>
            <p:nvPr/>
          </p:nvSpPr>
          <p:spPr>
            <a:xfrm>
              <a:off x="14186" y="269265"/>
              <a:ext cx="1637194" cy="1687131"/>
            </a:xfrm>
            <a:custGeom>
              <a:avLst/>
              <a:gdLst/>
              <a:ahLst/>
              <a:cxnLst/>
              <a:rect l="0" t="0" r="0" b="0"/>
              <a:pathLst>
                <a:path w="2578" h="2656">
                  <a:moveTo>
                    <a:pt x="0" y="0"/>
                  </a:moveTo>
                  <a:cubicBezTo>
                    <a:pt x="366" y="1961"/>
                    <a:pt x="1762" y="2528"/>
                    <a:pt x="2578" y="2656"/>
                  </a:cubicBezTo>
                  <a:cubicBezTo>
                    <a:pt x="2182" y="2151"/>
                    <a:pt x="2235" y="1701"/>
                    <a:pt x="2545" y="1227"/>
                  </a:cubicBezTo>
                  <a:cubicBezTo>
                    <a:pt x="1236" y="1237"/>
                    <a:pt x="559" y="690"/>
                    <a:pt x="0" y="0"/>
                  </a:cubicBezTo>
                </a:path>
              </a:pathLst>
            </a:custGeom>
            <a:solidFill>
              <a:srgbClr val="F5841C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32" name="group 32"/>
          <p:cNvGrpSpPr/>
          <p:nvPr/>
        </p:nvGrpSpPr>
        <p:grpSpPr>
          <a:xfrm rot="21600000">
            <a:off x="8841358" y="1939087"/>
            <a:ext cx="1637195" cy="1951443"/>
            <a:chOff x="0" y="0"/>
            <a:chExt cx="1637195" cy="1951443"/>
          </a:xfrm>
        </p:grpSpPr>
        <p:sp>
          <p:nvSpPr>
            <p:cNvPr id="174" name="path"/>
            <p:cNvSpPr/>
            <p:nvPr/>
          </p:nvSpPr>
          <p:spPr>
            <a:xfrm>
              <a:off x="0" y="0"/>
              <a:ext cx="1637195" cy="1687118"/>
            </a:xfrm>
            <a:custGeom>
              <a:avLst/>
              <a:gdLst/>
              <a:ahLst/>
              <a:cxnLst/>
              <a:rect l="0" t="0" r="0" b="0"/>
              <a:pathLst>
                <a:path w="2578" h="2656">
                  <a:moveTo>
                    <a:pt x="0" y="2656"/>
                  </a:moveTo>
                  <a:cubicBezTo>
                    <a:pt x="366" y="695"/>
                    <a:pt x="1762" y="128"/>
                    <a:pt x="2578" y="0"/>
                  </a:cubicBezTo>
                  <a:cubicBezTo>
                    <a:pt x="2182" y="505"/>
                    <a:pt x="2235" y="955"/>
                    <a:pt x="2545" y="1429"/>
                  </a:cubicBezTo>
                  <a:cubicBezTo>
                    <a:pt x="1236" y="1419"/>
                    <a:pt x="559" y="1966"/>
                    <a:pt x="0" y="2656"/>
                  </a:cubicBezTo>
                </a:path>
              </a:pathLst>
            </a:custGeom>
            <a:solidFill>
              <a:srgbClr val="5FCACB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75" name="path"/>
            <p:cNvSpPr/>
            <p:nvPr/>
          </p:nvSpPr>
          <p:spPr>
            <a:xfrm>
              <a:off x="14186" y="1048600"/>
              <a:ext cx="1621093" cy="902842"/>
            </a:xfrm>
            <a:custGeom>
              <a:avLst/>
              <a:gdLst/>
              <a:ahLst/>
              <a:cxnLst/>
              <a:rect l="0" t="0" r="0" b="0"/>
              <a:pathLst>
                <a:path w="2552" h="1421">
                  <a:moveTo>
                    <a:pt x="0" y="1421"/>
                  </a:moveTo>
                  <a:cubicBezTo>
                    <a:pt x="601" y="265"/>
                    <a:pt x="1726" y="1"/>
                    <a:pt x="2548" y="0"/>
                  </a:cubicBezTo>
                  <a:cubicBezTo>
                    <a:pt x="2153" y="505"/>
                    <a:pt x="2242" y="947"/>
                    <a:pt x="2552" y="1421"/>
                  </a:cubicBezTo>
                  <a:lnTo>
                    <a:pt x="0" y="1421"/>
                  </a:lnTo>
                </a:path>
              </a:pathLst>
            </a:custGeom>
            <a:solidFill>
              <a:srgbClr val="A0BF0D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76" name="textbox 176"/>
          <p:cNvSpPr/>
          <p:nvPr/>
        </p:nvSpPr>
        <p:spPr>
          <a:xfrm>
            <a:off x="2704566" y="260680"/>
            <a:ext cx="4561840" cy="549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8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能量—能量平衡的</a:t>
            </a:r>
            <a:r>
              <a:rPr sz="3500" spc="7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调</a:t>
            </a:r>
            <a:r>
              <a:rPr sz="3500" spc="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endParaRPr lang="en-US" altLang="en-US" sz="3500" dirty="0"/>
          </a:p>
        </p:txBody>
      </p:sp>
      <p:sp>
        <p:nvSpPr>
          <p:cNvPr id="177" name="path"/>
          <p:cNvSpPr/>
          <p:nvPr/>
        </p:nvSpPr>
        <p:spPr>
          <a:xfrm>
            <a:off x="10675695" y="3283254"/>
            <a:ext cx="1478130" cy="724382"/>
          </a:xfrm>
          <a:custGeom>
            <a:avLst/>
            <a:gdLst/>
            <a:ahLst/>
            <a:cxnLst/>
            <a:rect l="0" t="0" r="0" b="0"/>
            <a:pathLst>
              <a:path w="2327" h="1140">
                <a:moveTo>
                  <a:pt x="0" y="1136"/>
                </a:moveTo>
                <a:lnTo>
                  <a:pt x="4" y="1140"/>
                </a:lnTo>
                <a:lnTo>
                  <a:pt x="0" y="1140"/>
                </a:lnTo>
                <a:lnTo>
                  <a:pt x="0" y="1136"/>
                </a:lnTo>
                <a:close/>
                <a:moveTo>
                  <a:pt x="9" y="963"/>
                </a:moveTo>
                <a:lnTo>
                  <a:pt x="0" y="972"/>
                </a:lnTo>
                <a:lnTo>
                  <a:pt x="0" y="964"/>
                </a:lnTo>
                <a:cubicBezTo>
                  <a:pt x="3" y="963"/>
                  <a:pt x="6" y="963"/>
                  <a:pt x="9" y="963"/>
                </a:cubicBezTo>
                <a:moveTo>
                  <a:pt x="1781" y="0"/>
                </a:moveTo>
                <a:lnTo>
                  <a:pt x="1786" y="1"/>
                </a:lnTo>
                <a:lnTo>
                  <a:pt x="1786" y="0"/>
                </a:lnTo>
                <a:cubicBezTo>
                  <a:pt x="1985" y="0"/>
                  <a:pt x="2167" y="120"/>
                  <a:pt x="2258" y="311"/>
                </a:cubicBezTo>
                <a:cubicBezTo>
                  <a:pt x="2350" y="503"/>
                  <a:pt x="2335" y="733"/>
                  <a:pt x="2220" y="909"/>
                </a:cubicBezTo>
                <a:cubicBezTo>
                  <a:pt x="2131" y="1044"/>
                  <a:pt x="1995" y="1130"/>
                  <a:pt x="1846" y="1140"/>
                </a:cubicBezTo>
                <a:lnTo>
                  <a:pt x="98" y="1140"/>
                </a:lnTo>
                <a:cubicBezTo>
                  <a:pt x="127" y="1125"/>
                  <a:pt x="146" y="1092"/>
                  <a:pt x="146" y="1054"/>
                </a:cubicBezTo>
                <a:cubicBezTo>
                  <a:pt x="146" y="1011"/>
                  <a:pt x="122" y="975"/>
                  <a:pt x="89" y="959"/>
                </a:cubicBezTo>
                <a:cubicBezTo>
                  <a:pt x="114" y="956"/>
                  <a:pt x="141" y="956"/>
                  <a:pt x="168" y="956"/>
                </a:cubicBezTo>
                <a:lnTo>
                  <a:pt x="1736" y="956"/>
                </a:lnTo>
                <a:lnTo>
                  <a:pt x="1830" y="956"/>
                </a:lnTo>
                <a:lnTo>
                  <a:pt x="1830" y="955"/>
                </a:lnTo>
                <a:cubicBezTo>
                  <a:pt x="1927" y="942"/>
                  <a:pt x="2016" y="886"/>
                  <a:pt x="2074" y="797"/>
                </a:cubicBezTo>
                <a:cubicBezTo>
                  <a:pt x="2150" y="680"/>
                  <a:pt x="2160" y="527"/>
                  <a:pt x="2099" y="400"/>
                </a:cubicBezTo>
                <a:cubicBezTo>
                  <a:pt x="2039" y="273"/>
                  <a:pt x="1918" y="194"/>
                  <a:pt x="1786" y="193"/>
                </a:cubicBezTo>
                <a:cubicBezTo>
                  <a:pt x="1785" y="195"/>
                  <a:pt x="1783" y="195"/>
                  <a:pt x="1781" y="195"/>
                </a:cubicBezTo>
                <a:cubicBezTo>
                  <a:pt x="1729" y="195"/>
                  <a:pt x="1687" y="152"/>
                  <a:pt x="1687" y="97"/>
                </a:cubicBezTo>
                <a:cubicBezTo>
                  <a:pt x="1687" y="43"/>
                  <a:pt x="1729" y="0"/>
                  <a:pt x="1781" y="0"/>
                </a:cubicBezTo>
              </a:path>
            </a:pathLst>
          </a:custGeom>
          <a:solidFill>
            <a:srgbClr val="808080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8" name="rect"/>
          <p:cNvSpPr/>
          <p:nvPr/>
        </p:nvSpPr>
        <p:spPr>
          <a:xfrm>
            <a:off x="0" y="895222"/>
            <a:ext cx="12190094" cy="28575"/>
          </a:xfrm>
          <a:prstGeom prst="rect">
            <a:avLst/>
          </a:pr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9" name="path"/>
          <p:cNvSpPr/>
          <p:nvPr/>
        </p:nvSpPr>
        <p:spPr>
          <a:xfrm>
            <a:off x="1586483" y="0"/>
            <a:ext cx="859536" cy="909828"/>
          </a:xfrm>
          <a:custGeom>
            <a:avLst/>
            <a:gdLst/>
            <a:ahLst/>
            <a:cxnLst/>
            <a:rect l="0" t="0" r="0" b="0"/>
            <a:pathLst>
              <a:path w="1353" h="1432">
                <a:moveTo>
                  <a:pt x="0" y="0"/>
                </a:moveTo>
                <a:lnTo>
                  <a:pt x="676" y="0"/>
                </a:lnTo>
                <a:lnTo>
                  <a:pt x="1353" y="715"/>
                </a:lnTo>
                <a:lnTo>
                  <a:pt x="676" y="1432"/>
                </a:lnTo>
                <a:lnTo>
                  <a:pt x="0" y="1432"/>
                </a:lnTo>
                <a:lnTo>
                  <a:pt x="676" y="715"/>
                </a:lnTo>
                <a:lnTo>
                  <a:pt x="0" y="0"/>
                </a:lnTo>
              </a:path>
            </a:pathLst>
          </a:cu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ath"/>
          <p:cNvSpPr/>
          <p:nvPr/>
        </p:nvSpPr>
        <p:spPr>
          <a:xfrm>
            <a:off x="4654295" y="1127759"/>
            <a:ext cx="2880360" cy="2482596"/>
          </a:xfrm>
          <a:custGeom>
            <a:avLst/>
            <a:gdLst/>
            <a:ahLst/>
            <a:cxnLst/>
            <a:rect l="0" t="0" r="0" b="0"/>
            <a:pathLst>
              <a:path w="4536" h="3909">
                <a:moveTo>
                  <a:pt x="0" y="3909"/>
                </a:moveTo>
                <a:lnTo>
                  <a:pt x="2267" y="0"/>
                </a:lnTo>
                <a:lnTo>
                  <a:pt x="4536" y="3909"/>
                </a:lnTo>
                <a:lnTo>
                  <a:pt x="0" y="3909"/>
                </a:lnTo>
              </a:path>
            </a:pathLst>
          </a:custGeom>
          <a:solidFill>
            <a:srgbClr val="F2F2F2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86" name="picture 18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6406895"/>
            <a:ext cx="12190094" cy="452373"/>
          </a:xfrm>
          <a:prstGeom prst="rect">
            <a:avLst/>
          </a:prstGeom>
        </p:spPr>
      </p:pic>
      <p:sp>
        <p:nvSpPr>
          <p:cNvPr id="187" name="textbox 187"/>
          <p:cNvSpPr/>
          <p:nvPr/>
        </p:nvSpPr>
        <p:spPr>
          <a:xfrm>
            <a:off x="3807167" y="3678237"/>
            <a:ext cx="4585334" cy="85153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2000"/>
              </a:lnSpc>
            </a:pPr>
            <a:r>
              <a:rPr sz="5900" spc="90" dirty="0">
                <a:ln w="15875" cap="flat" cmpd="sng">
                  <a:solidFill>
                    <a:srgbClr val="404040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谢谢您的聆</a:t>
            </a:r>
            <a:r>
              <a:rPr sz="5900" spc="50" dirty="0">
                <a:ln w="15875" cap="flat" cmpd="sng">
                  <a:solidFill>
                    <a:srgbClr val="404040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听</a:t>
            </a:r>
            <a:endParaRPr lang="en-US" altLang="en-US" sz="5900" dirty="0"/>
          </a:p>
        </p:txBody>
      </p:sp>
      <p:pic>
        <p:nvPicPr>
          <p:cNvPr id="188" name="picture 1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12190094" cy="9601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/>
          <p:nvPr/>
        </p:nvSpPr>
        <p:spPr>
          <a:xfrm>
            <a:off x="1272489" y="3887965"/>
            <a:ext cx="4138929" cy="167703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23000"/>
              </a:lnSpc>
            </a:pPr>
            <a:endParaRPr lang="en-US" altLang="en-US" sz="200" dirty="0"/>
          </a:p>
          <a:p>
            <a:pPr marL="12700" algn="l" rtl="0" eaLnBrk="0">
              <a:lnSpc>
                <a:spcPct val="98000"/>
              </a:lnSpc>
              <a:spcBef>
                <a:spcPts val="0"/>
              </a:spcBef>
            </a:pPr>
            <a:r>
              <a:rPr sz="3500" spc="60" dirty="0">
                <a:ln w="13075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03</a:t>
            </a:r>
            <a:r>
              <a:rPr sz="3500" spc="6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3500" spc="60" dirty="0">
                <a:ln w="13075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来</a:t>
            </a:r>
            <a:r>
              <a:rPr sz="3500" spc="10" dirty="0">
                <a:ln w="13075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源</a:t>
            </a:r>
            <a:endParaRPr lang="en-US" altLang="en-US" sz="3500" dirty="0"/>
          </a:p>
          <a:p>
            <a:pPr algn="l" rtl="0" eaLnBrk="0">
              <a:lnSpc>
                <a:spcPct val="123000"/>
              </a:lnSpc>
            </a:pPr>
            <a:endParaRPr lang="en-US" altLang="en-US" sz="1000" dirty="0"/>
          </a:p>
          <a:p>
            <a:pPr algn="l" rtl="0" eaLnBrk="0">
              <a:lnSpc>
                <a:spcPct val="124000"/>
              </a:lnSpc>
            </a:pPr>
            <a:endParaRPr lang="en-US" altLang="en-US" sz="1000" dirty="0"/>
          </a:p>
          <a:p>
            <a:pPr algn="l" rtl="0" eaLnBrk="0">
              <a:lnSpc>
                <a:spcPct val="109000"/>
              </a:lnSpc>
            </a:pPr>
            <a:endParaRPr lang="en-US" altLang="en-US" sz="800" dirty="0"/>
          </a:p>
          <a:p>
            <a:pPr algn="l" rtl="0" eaLnBrk="0">
              <a:lnSpc>
                <a:spcPct val="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90" dirty="0">
                <a:ln w="13075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04</a:t>
            </a:r>
            <a:r>
              <a:rPr sz="3500" spc="9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3500" spc="90" dirty="0">
                <a:ln w="13075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人体能量的</a:t>
            </a:r>
            <a:r>
              <a:rPr sz="3500" spc="70" dirty="0">
                <a:ln w="13075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消</a:t>
            </a:r>
            <a:r>
              <a:rPr sz="3500" spc="0" dirty="0">
                <a:ln w="13075" cap="flat" cmpd="sng">
                  <a:solidFill>
                    <a:srgbClr val="404040">
                      <a:alpha val="100000"/>
                    </a:srgbClr>
                  </a:solidFill>
                  <a:prstDash val="solid"/>
                  <a:bevel/>
                </a:ln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耗</a:t>
            </a:r>
            <a:endParaRPr lang="en-US" altLang="en-US" sz="3500" dirty="0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998624" y="4933746"/>
            <a:ext cx="9525" cy="556857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991004" y="3900665"/>
            <a:ext cx="9525" cy="556857"/>
          </a:xfrm>
          <a:prstGeom prst="rect">
            <a:avLst/>
          </a:prstGeom>
        </p:spPr>
      </p:pic>
      <p:graphicFrame>
        <p:nvGraphicFramePr>
          <p:cNvPr id="9" name="table 9"/>
          <p:cNvGraphicFramePr>
            <a:graphicFrameLocks noGrp="1"/>
          </p:cNvGraphicFramePr>
          <p:nvPr/>
        </p:nvGraphicFramePr>
        <p:xfrm>
          <a:off x="1285189" y="1790065"/>
          <a:ext cx="10248264" cy="1633220"/>
        </p:xfrm>
        <a:graphic>
          <a:graphicData uri="http://schemas.openxmlformats.org/drawingml/2006/table">
            <a:tbl>
              <a:tblPr/>
              <a:tblGrid>
                <a:gridCol w="3699509"/>
                <a:gridCol w="6548754"/>
              </a:tblGrid>
              <a:tr h="8089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400" dirty="0"/>
                    </a:p>
                    <a:p>
                      <a:pPr algn="l" rtl="0" eaLnBrk="0">
                        <a:lnSpc>
                          <a:spcPct val="96000"/>
                        </a:lnSpc>
                        <a:spcBef>
                          <a:spcPts val="5"/>
                        </a:spcBef>
                      </a:pPr>
                      <a:r>
                        <a:rPr sz="5500" spc="30" baseline="400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01</a:t>
                      </a:r>
                      <a:r>
                        <a:rPr sz="3500" spc="30" dirty="0"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5500" spc="30" baseline="400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</a:t>
                      </a:r>
                      <a:r>
                        <a:rPr sz="5500" spc="10" baseline="400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量</a:t>
                      </a:r>
                      <a:r>
                        <a:rPr sz="5500" spc="0" baseline="400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概述</a:t>
                      </a:r>
                      <a:endParaRPr lang="en-US" altLang="en-US" sz="3575" dirty="0"/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700" dirty="0"/>
                    </a:p>
                    <a:p>
                      <a:pPr marL="964565" algn="l" rtl="0" eaLnBrk="0">
                        <a:lnSpc>
                          <a:spcPct val="99000"/>
                        </a:lnSpc>
                      </a:pPr>
                      <a:r>
                        <a:rPr sz="5500" spc="100" baseline="900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05</a:t>
                      </a:r>
                      <a:r>
                        <a:rPr sz="3500" spc="100" dirty="0"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5500" spc="100" baseline="-400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能量平衡的调</a:t>
                      </a:r>
                      <a:r>
                        <a:rPr sz="5500" spc="20" baseline="-400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节</a:t>
                      </a:r>
                      <a:endParaRPr lang="en-US" altLang="en-US" sz="3575" dirty="0"/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42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5500" spc="110" baseline="-7000" dirty="0">
                          <a:ln w="13063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02</a:t>
                      </a:r>
                      <a:r>
                        <a:rPr sz="3500" spc="110" dirty="0"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5500" spc="110" baseline="-9000" dirty="0">
                          <a:ln w="13063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</a:t>
                      </a:r>
                      <a:r>
                        <a:rPr sz="5500" spc="80" baseline="-9000" dirty="0">
                          <a:ln w="13063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位</a:t>
                      </a:r>
                      <a:endParaRPr lang="en-US" altLang="en-US" sz="3575" dirty="0"/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lang="en-US" altLang="en-US" sz="1000" dirty="0"/>
                    </a:p>
                    <a:p>
                      <a:pPr algn="r" rtl="0" eaLnBrk="0">
                        <a:lnSpc>
                          <a:spcPct val="96000"/>
                        </a:lnSpc>
                        <a:spcBef>
                          <a:spcPts val="5"/>
                        </a:spcBef>
                      </a:pPr>
                      <a:r>
                        <a:rPr sz="5500" spc="140" baseline="400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06</a:t>
                      </a:r>
                      <a:r>
                        <a:rPr sz="3500" spc="140" dirty="0"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3500" spc="14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膳食能量需要量及来</a:t>
                      </a:r>
                      <a:r>
                        <a:rPr sz="3500" spc="70" dirty="0">
                          <a:ln w="13075" cap="flat" cmpd="sng">
                            <a:solidFill>
                              <a:srgbClr val="404040">
                                <a:alpha val="100000"/>
                              </a:srgbClr>
                            </a:solidFill>
                            <a:prstDash val="solid"/>
                            <a:bevel/>
                          </a:ln>
                          <a:solidFill>
                            <a:srgbClr val="40404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源</a:t>
                      </a:r>
                      <a:endParaRPr lang="en-US" altLang="en-US" sz="3500" dirty="0"/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745394" y="2807906"/>
            <a:ext cx="9525" cy="55685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2013229" y="2866948"/>
            <a:ext cx="9525" cy="556336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735216" y="1790065"/>
            <a:ext cx="9525" cy="556856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992909" y="1833879"/>
            <a:ext cx="9525" cy="556857"/>
          </a:xfrm>
          <a:prstGeom prst="rect">
            <a:avLst/>
          </a:prstGeom>
        </p:spPr>
      </p:pic>
      <p:sp>
        <p:nvSpPr>
          <p:cNvPr id="14" name="textbox 14"/>
          <p:cNvSpPr/>
          <p:nvPr/>
        </p:nvSpPr>
        <p:spPr>
          <a:xfrm>
            <a:off x="0" y="0"/>
            <a:ext cx="12190094" cy="1322705"/>
          </a:xfrm>
          <a:prstGeom prst="rect">
            <a:avLst/>
          </a:prstGeom>
          <a:solidFill>
            <a:srgbClr val="2F8E94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00000"/>
              </a:lnSpc>
            </a:pPr>
            <a:endParaRPr lang="en-US" altLang="en-US" sz="1000" dirty="0"/>
          </a:p>
          <a:p>
            <a:pPr algn="l" rtl="0" eaLnBrk="0">
              <a:lnSpc>
                <a:spcPct val="101000"/>
              </a:lnSpc>
            </a:pPr>
            <a:endParaRPr lang="en-US" altLang="en-US" sz="1000" dirty="0"/>
          </a:p>
          <a:p>
            <a:pPr marL="5623560" algn="l" rtl="0" eaLnBrk="0">
              <a:lnSpc>
                <a:spcPct val="100000"/>
              </a:lnSpc>
              <a:spcBef>
                <a:spcPts val="5"/>
              </a:spcBef>
            </a:pPr>
            <a:r>
              <a:rPr sz="4600" spc="-350" dirty="0">
                <a:ln w="17434" cap="flat" cmpd="sng">
                  <a:solidFill>
                    <a:srgbClr val="FFFFFF">
                      <a:alpha val="100000"/>
                    </a:srgbClr>
                  </a:solidFill>
                  <a:prstDash val="solid"/>
                  <a:bevel/>
                </a:ln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目</a:t>
            </a:r>
            <a:r>
              <a:rPr sz="4600" spc="-340" dirty="0">
                <a:ln w="17434" cap="flat" cmpd="sng">
                  <a:solidFill>
                    <a:srgbClr val="FFFFFF">
                      <a:alpha val="100000"/>
                    </a:srgbClr>
                  </a:solidFill>
                  <a:prstDash val="solid"/>
                  <a:bevel/>
                </a:ln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录</a:t>
            </a:r>
            <a:endParaRPr lang="en-US" altLang="en-US" sz="4600" dirty="0"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0" y="6586727"/>
            <a:ext cx="11527535" cy="2438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/>
          <p:nvPr/>
        </p:nvSpPr>
        <p:spPr>
          <a:xfrm>
            <a:off x="1688338" y="1726450"/>
            <a:ext cx="9203690" cy="427418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1000"/>
              </a:lnSpc>
            </a:pPr>
            <a:endParaRPr lang="en-US" altLang="en-US" sz="100" dirty="0"/>
          </a:p>
          <a:p>
            <a:pPr marL="196215" algn="l" rtl="0" eaLnBrk="0">
              <a:lnSpc>
                <a:spcPct val="87000"/>
              </a:lnSpc>
            </a:pP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人体在生命活动过程中，一切生命活动都需要能量，</a:t>
            </a:r>
            <a:r>
              <a:rPr sz="27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</a:t>
            </a:r>
            <a:endParaRPr lang="en-US" altLang="en-US" sz="2700" dirty="0"/>
          </a:p>
          <a:p>
            <a:pPr marL="12700" indent="1270" algn="l" rtl="0" eaLnBrk="0">
              <a:lnSpc>
                <a:spcPct val="161000"/>
              </a:lnSpc>
              <a:spcBef>
                <a:spcPts val="55"/>
              </a:spcBef>
            </a:pP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质代谢的合成反应、肌肉收缩、腺体分泌等等。而这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些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量主要来源于食物</a:t>
            </a:r>
            <a:r>
              <a:rPr sz="270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2700" dirty="0"/>
          </a:p>
          <a:p>
            <a:pPr marL="255905" algn="l" rtl="0" eaLnBrk="0">
              <a:lnSpc>
                <a:spcPct val="87000"/>
              </a:lnSpc>
              <a:spcBef>
                <a:spcPts val="1850"/>
              </a:spcBef>
            </a:pP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动、植物性食物中所含的营养素可分为五大类：碳水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化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</a:t>
            </a:r>
            <a:endParaRPr lang="en-US" altLang="en-US" sz="2700" dirty="0"/>
          </a:p>
          <a:p>
            <a:pPr marL="13970" indent="-1270" algn="l" rtl="0" eaLnBrk="0">
              <a:lnSpc>
                <a:spcPct val="159000"/>
              </a:lnSpc>
              <a:spcBef>
                <a:spcPts val="40"/>
              </a:spcBef>
            </a:pP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物、脂类、蛋白质、矿物质和维生素，加上水则为六大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类。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人体所需要的热能都来自产热的营养素，即蛋白质、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脂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肪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和碳水化合物，三者统称为“产能营养素”或“热</a:t>
            </a:r>
            <a:r>
              <a:rPr sz="270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源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质”。</a:t>
            </a:r>
            <a:endParaRPr lang="en-US" altLang="en-US" sz="2700" dirty="0"/>
          </a:p>
        </p:txBody>
      </p:sp>
      <p:sp>
        <p:nvSpPr>
          <p:cNvPr id="17" name="textbox 17"/>
          <p:cNvSpPr/>
          <p:nvPr/>
        </p:nvSpPr>
        <p:spPr>
          <a:xfrm>
            <a:off x="0" y="0"/>
            <a:ext cx="12190094" cy="1302385"/>
          </a:xfrm>
          <a:prstGeom prst="rect">
            <a:avLst/>
          </a:prstGeom>
          <a:solidFill>
            <a:srgbClr val="2F8E94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07000"/>
              </a:lnSpc>
            </a:pPr>
            <a:endParaRPr lang="en-US" altLang="en-US" sz="1000" dirty="0"/>
          </a:p>
          <a:p>
            <a:pPr algn="l" rtl="0" eaLnBrk="0">
              <a:lnSpc>
                <a:spcPct val="107000"/>
              </a:lnSpc>
            </a:pPr>
            <a:endParaRPr lang="en-US" altLang="en-US" sz="1000" dirty="0"/>
          </a:p>
          <a:p>
            <a:pPr marL="5546725" algn="l" rtl="0" eaLnBrk="0">
              <a:lnSpc>
                <a:spcPct val="91000"/>
              </a:lnSpc>
              <a:spcBef>
                <a:spcPts val="0"/>
              </a:spcBef>
            </a:pPr>
            <a:r>
              <a:rPr sz="4400" spc="-4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能量</a:t>
            </a:r>
            <a:endParaRPr lang="en-US" altLang="en-US" sz="4400" dirty="0"/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6615684"/>
            <a:ext cx="12190094" cy="2435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"/>
          <p:cNvSpPr/>
          <p:nvPr/>
        </p:nvSpPr>
        <p:spPr>
          <a:xfrm>
            <a:off x="0" y="0"/>
            <a:ext cx="12190094" cy="6859269"/>
          </a:xfrm>
          <a:prstGeom prst="rect">
            <a:avLst/>
          </a:prstGeom>
          <a:solidFill>
            <a:srgbClr val="F5F5F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2" name="group 2"/>
          <p:cNvGrpSpPr/>
          <p:nvPr/>
        </p:nvGrpSpPr>
        <p:grpSpPr>
          <a:xfrm rot="21600000">
            <a:off x="3389998" y="3159252"/>
            <a:ext cx="7257122" cy="1486318"/>
            <a:chOff x="0" y="0"/>
            <a:chExt cx="7257122" cy="1486318"/>
          </a:xfrm>
        </p:grpSpPr>
        <p:pic>
          <p:nvPicPr>
            <p:cNvPr id="20" name="picture 2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0"/>
              <a:ext cx="7257122" cy="1486318"/>
            </a:xfrm>
            <a:prstGeom prst="rect">
              <a:avLst/>
            </a:prstGeom>
          </p:spPr>
        </p:pic>
        <p:sp>
          <p:nvSpPr>
            <p:cNvPr id="21" name="textbox 21"/>
            <p:cNvSpPr/>
            <p:nvPr/>
          </p:nvSpPr>
          <p:spPr>
            <a:xfrm>
              <a:off x="-12700" y="-12700"/>
              <a:ext cx="7282815" cy="1546225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5000"/>
                </a:lnSpc>
              </a:pPr>
              <a:endParaRPr lang="en-US" altLang="en-US" sz="500" dirty="0"/>
            </a:p>
            <a:p>
              <a:pPr marL="2924175" algn="l" rtl="0" eaLnBrk="0">
                <a:lnSpc>
                  <a:spcPct val="99000"/>
                </a:lnSpc>
                <a:spcBef>
                  <a:spcPts val="0"/>
                </a:spcBef>
              </a:pPr>
              <a:r>
                <a:rPr sz="2300" spc="8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物质代</a:t>
              </a:r>
              <a:r>
                <a:rPr sz="2300" spc="6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谢</a:t>
              </a:r>
              <a:endParaRPr lang="en-US" altLang="en-US" sz="2300" dirty="0"/>
            </a:p>
            <a:p>
              <a:pPr marL="2122805" algn="l" rtl="0" eaLnBrk="0">
                <a:lnSpc>
                  <a:spcPct val="95000"/>
                </a:lnSpc>
                <a:spcBef>
                  <a:spcPts val="1410"/>
                </a:spcBef>
              </a:pPr>
              <a:r>
                <a:rPr sz="2000" spc="-6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物质并转变为自身物质。</a:t>
              </a:r>
              <a:r>
                <a:rPr sz="2000" spc="-6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 </a:t>
              </a:r>
              <a:r>
                <a:rPr sz="2000" spc="-6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(同化作用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)</a:t>
              </a:r>
              <a:endParaRPr lang="en-US" altLang="en-US" sz="2000" dirty="0"/>
            </a:p>
            <a:p>
              <a:pPr algn="l" rtl="0" eaLnBrk="0">
                <a:lnSpc>
                  <a:spcPct val="115000"/>
                </a:lnSpc>
              </a:pPr>
              <a:endParaRPr lang="en-US" altLang="en-US" sz="600" dirty="0"/>
            </a:p>
            <a:p>
              <a:pPr marL="2122805" algn="l" rtl="0" eaLnBrk="0">
                <a:lnSpc>
                  <a:spcPct val="95000"/>
                </a:lnSpc>
                <a:spcBef>
                  <a:spcPts val="5"/>
                </a:spcBef>
              </a:pPr>
              <a:r>
                <a:rPr sz="2000" spc="-6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被氧化分解并排出代谢废物。</a:t>
              </a:r>
              <a:r>
                <a:rPr sz="2000" spc="-6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 </a:t>
              </a:r>
              <a:r>
                <a:rPr sz="2000" spc="-6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(异化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作用)</a:t>
              </a:r>
              <a:endParaRPr lang="en-US" altLang="en-US" sz="2000" dirty="0"/>
            </a:p>
          </p:txBody>
        </p:sp>
      </p:grpSp>
      <p:grpSp>
        <p:nvGrpSpPr>
          <p:cNvPr id="4" name="group 4"/>
          <p:cNvGrpSpPr/>
          <p:nvPr/>
        </p:nvGrpSpPr>
        <p:grpSpPr>
          <a:xfrm rot="21600000">
            <a:off x="3389998" y="1485900"/>
            <a:ext cx="7257122" cy="1485391"/>
            <a:chOff x="0" y="0"/>
            <a:chExt cx="7257122" cy="1485391"/>
          </a:xfrm>
        </p:grpSpPr>
        <p:pic>
          <p:nvPicPr>
            <p:cNvPr id="22" name="picture 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600000">
              <a:off x="0" y="0"/>
              <a:ext cx="7257122" cy="1485391"/>
            </a:xfrm>
            <a:prstGeom prst="rect">
              <a:avLst/>
            </a:prstGeom>
          </p:spPr>
        </p:pic>
        <p:sp>
          <p:nvSpPr>
            <p:cNvPr id="23" name="textbox 23"/>
            <p:cNvSpPr/>
            <p:nvPr/>
          </p:nvSpPr>
          <p:spPr>
            <a:xfrm>
              <a:off x="-12700" y="-12700"/>
              <a:ext cx="7282815" cy="1546225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5000"/>
                </a:lnSpc>
              </a:pPr>
              <a:endParaRPr lang="en-US" altLang="en-US" sz="500" dirty="0"/>
            </a:p>
            <a:p>
              <a:pPr marL="3236595" algn="l" rtl="0" eaLnBrk="0">
                <a:lnSpc>
                  <a:spcPct val="99000"/>
                </a:lnSpc>
                <a:spcBef>
                  <a:spcPts val="5"/>
                </a:spcBef>
              </a:pPr>
              <a:r>
                <a:rPr sz="2300" spc="3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定</a:t>
              </a:r>
              <a:r>
                <a:rPr sz="2300" spc="1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义</a:t>
              </a:r>
              <a:endParaRPr lang="en-US" altLang="en-US" sz="2300" dirty="0"/>
            </a:p>
            <a:p>
              <a:pPr algn="r" rtl="0" eaLnBrk="0">
                <a:lnSpc>
                  <a:spcPct val="95000"/>
                </a:lnSpc>
                <a:spcBef>
                  <a:spcPts val="1055"/>
                </a:spcBef>
              </a:pPr>
              <a:r>
                <a:rPr sz="2000" spc="-2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的物质和能量交换以及生物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体内物质和能量的</a:t>
              </a:r>
              <a:endParaRPr lang="en-US" altLang="en-US" sz="2000" dirty="0"/>
            </a:p>
            <a:p>
              <a:pPr marL="2256790" indent="-193675" algn="l" rtl="0" eaLnBrk="0">
                <a:lnSpc>
                  <a:spcPct val="98000"/>
                </a:lnSpc>
                <a:spcBef>
                  <a:spcPts val="95"/>
                </a:spcBef>
              </a:pP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做新陈代谢</a:t>
              </a: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，包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括合成代谢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(同化作用)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和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 </a:t>
              </a: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分解代谢</a:t>
              </a: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(异化作用)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。</a:t>
              </a:r>
              <a:endParaRPr lang="en-US" altLang="en-US" sz="2000" dirty="0"/>
            </a:p>
          </p:txBody>
        </p:sp>
      </p:grpSp>
      <p:grpSp>
        <p:nvGrpSpPr>
          <p:cNvPr id="6" name="group 6"/>
          <p:cNvGrpSpPr/>
          <p:nvPr/>
        </p:nvGrpSpPr>
        <p:grpSpPr>
          <a:xfrm rot="21600000">
            <a:off x="3389998" y="4852415"/>
            <a:ext cx="7257122" cy="1464043"/>
            <a:chOff x="0" y="0"/>
            <a:chExt cx="7257122" cy="1464043"/>
          </a:xfrm>
        </p:grpSpPr>
        <p:pic>
          <p:nvPicPr>
            <p:cNvPr id="24" name="picture 2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21600000">
              <a:off x="0" y="0"/>
              <a:ext cx="7257122" cy="1464043"/>
            </a:xfrm>
            <a:prstGeom prst="rect">
              <a:avLst/>
            </a:prstGeom>
          </p:spPr>
        </p:pic>
        <p:sp>
          <p:nvSpPr>
            <p:cNvPr id="25" name="textbox 25"/>
            <p:cNvSpPr/>
            <p:nvPr/>
          </p:nvSpPr>
          <p:spPr>
            <a:xfrm>
              <a:off x="-12700" y="-12700"/>
              <a:ext cx="7282815" cy="1489710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4000"/>
                </a:lnSpc>
              </a:pPr>
              <a:endParaRPr lang="en-US" altLang="en-US" sz="500" dirty="0"/>
            </a:p>
            <a:p>
              <a:pPr marL="2936240" algn="l" rtl="0" eaLnBrk="0">
                <a:lnSpc>
                  <a:spcPct val="99000"/>
                </a:lnSpc>
                <a:spcBef>
                  <a:spcPts val="5"/>
                </a:spcBef>
              </a:pPr>
              <a:r>
                <a:rPr sz="2300" spc="6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能量代</a:t>
              </a:r>
              <a:r>
                <a:rPr sz="2300" spc="3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谢</a:t>
              </a:r>
              <a:endParaRPr lang="en-US" altLang="en-US" sz="2300" dirty="0"/>
            </a:p>
            <a:p>
              <a:pPr marL="2310765" algn="l" rtl="0" eaLnBrk="0">
                <a:lnSpc>
                  <a:spcPct val="84000"/>
                </a:lnSpc>
                <a:spcBef>
                  <a:spcPts val="1400"/>
                </a:spcBef>
              </a:pP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储存能量</a:t>
              </a: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(同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化作用)</a:t>
              </a:r>
              <a:endParaRPr lang="en-US" altLang="en-US" sz="2000" dirty="0"/>
            </a:p>
            <a:p>
              <a:pPr marL="2310765" algn="l" rtl="0" eaLnBrk="0">
                <a:lnSpc>
                  <a:spcPts val="3120"/>
                </a:lnSpc>
              </a:pP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释放能量</a:t>
              </a: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sz="2000" spc="-1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(异</a:t>
              </a:r>
              <a:r>
                <a:rPr sz="2000" spc="0" dirty="0">
                  <a:solidFill>
                    <a:srgbClr val="00000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化作用)</a:t>
              </a:r>
              <a:endParaRPr lang="en-US" altLang="en-US" sz="2000" dirty="0"/>
            </a:p>
          </p:txBody>
        </p:sp>
      </p:grpSp>
      <p:grpSp>
        <p:nvGrpSpPr>
          <p:cNvPr id="8" name="group 8"/>
          <p:cNvGrpSpPr/>
          <p:nvPr/>
        </p:nvGrpSpPr>
        <p:grpSpPr>
          <a:xfrm rot="21600000">
            <a:off x="911351" y="3304032"/>
            <a:ext cx="1586484" cy="1368551"/>
            <a:chOff x="0" y="0"/>
            <a:chExt cx="1586484" cy="1368551"/>
          </a:xfrm>
        </p:grpSpPr>
        <p:sp>
          <p:nvSpPr>
            <p:cNvPr id="26" name="path"/>
            <p:cNvSpPr/>
            <p:nvPr/>
          </p:nvSpPr>
          <p:spPr>
            <a:xfrm>
              <a:off x="0" y="0"/>
              <a:ext cx="1586484" cy="1368551"/>
            </a:xfrm>
            <a:custGeom>
              <a:avLst/>
              <a:gdLst/>
              <a:ahLst/>
              <a:cxnLst/>
              <a:rect l="0" t="0" r="0" b="0"/>
              <a:pathLst>
                <a:path w="2498" h="2155">
                  <a:moveTo>
                    <a:pt x="0" y="1077"/>
                  </a:moveTo>
                  <a:lnTo>
                    <a:pt x="537" y="0"/>
                  </a:lnTo>
                  <a:lnTo>
                    <a:pt x="1958" y="0"/>
                  </a:lnTo>
                  <a:lnTo>
                    <a:pt x="2498" y="1077"/>
                  </a:lnTo>
                  <a:lnTo>
                    <a:pt x="1958" y="2155"/>
                  </a:lnTo>
                  <a:lnTo>
                    <a:pt x="537" y="2155"/>
                  </a:lnTo>
                  <a:lnTo>
                    <a:pt x="0" y="1077"/>
                  </a:lnTo>
                </a:path>
              </a:pathLst>
            </a:custGeom>
            <a:solidFill>
              <a:srgbClr val="666666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7" name="textbox 27"/>
            <p:cNvSpPr/>
            <p:nvPr/>
          </p:nvSpPr>
          <p:spPr>
            <a:xfrm>
              <a:off x="-12700" y="-12700"/>
              <a:ext cx="1612264" cy="1450339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58000"/>
                </a:lnSpc>
              </a:pPr>
              <a:endParaRPr lang="en-US" altLang="en-US" sz="1000" dirty="0"/>
            </a:p>
            <a:p>
              <a:pPr algn="l" rtl="0" eaLnBrk="0">
                <a:lnSpc>
                  <a:spcPct val="9000"/>
                </a:lnSpc>
              </a:pPr>
              <a:endParaRPr lang="en-US" altLang="en-US" sz="100" dirty="0"/>
            </a:p>
            <a:p>
              <a:pPr marL="415925" algn="l" rtl="0" eaLnBrk="0">
                <a:lnSpc>
                  <a:spcPct val="84000"/>
                </a:lnSpc>
              </a:pPr>
              <a:r>
                <a:rPr sz="3200" spc="-7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新陈</a:t>
              </a:r>
              <a:endParaRPr lang="en-US" altLang="en-US" sz="3200" dirty="0"/>
            </a:p>
            <a:p>
              <a:pPr marL="412750" algn="l" rtl="0" eaLnBrk="0">
                <a:lnSpc>
                  <a:spcPts val="4280"/>
                </a:lnSpc>
              </a:pPr>
              <a:r>
                <a:rPr sz="3200" spc="-6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代</a:t>
              </a:r>
              <a:r>
                <a:rPr sz="3200" spc="-5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谢</a:t>
              </a:r>
              <a:endParaRPr lang="en-US" altLang="en-US" sz="3200" dirty="0"/>
            </a:p>
          </p:txBody>
        </p:sp>
      </p:grpSp>
      <p:sp>
        <p:nvSpPr>
          <p:cNvPr id="28" name="textbox 28"/>
          <p:cNvSpPr/>
          <p:nvPr/>
        </p:nvSpPr>
        <p:spPr>
          <a:xfrm>
            <a:off x="2704566" y="260680"/>
            <a:ext cx="3190239" cy="549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6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能量—新陈代</a:t>
            </a:r>
            <a:r>
              <a:rPr sz="3500" spc="5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谢</a:t>
            </a:r>
            <a:endParaRPr lang="en-US" altLang="en-US" sz="3500" dirty="0"/>
          </a:p>
        </p:txBody>
      </p:sp>
      <p:pic>
        <p:nvPicPr>
          <p:cNvPr id="29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152573" y="4668621"/>
            <a:ext cx="1243774" cy="1004481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2152599" y="2317076"/>
            <a:ext cx="1243749" cy="990511"/>
          </a:xfrm>
          <a:prstGeom prst="rect">
            <a:avLst/>
          </a:prstGeom>
        </p:spPr>
      </p:pic>
      <p:sp>
        <p:nvSpPr>
          <p:cNvPr id="31" name="rect"/>
          <p:cNvSpPr/>
          <p:nvPr/>
        </p:nvSpPr>
        <p:spPr>
          <a:xfrm>
            <a:off x="0" y="895222"/>
            <a:ext cx="12190094" cy="28575"/>
          </a:xfrm>
          <a:prstGeom prst="rect">
            <a:avLst/>
          </a:pr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2" name="path"/>
          <p:cNvSpPr/>
          <p:nvPr/>
        </p:nvSpPr>
        <p:spPr>
          <a:xfrm>
            <a:off x="1586483" y="0"/>
            <a:ext cx="859536" cy="909828"/>
          </a:xfrm>
          <a:custGeom>
            <a:avLst/>
            <a:gdLst/>
            <a:ahLst/>
            <a:cxnLst/>
            <a:rect l="0" t="0" r="0" b="0"/>
            <a:pathLst>
              <a:path w="1353" h="1432">
                <a:moveTo>
                  <a:pt x="0" y="0"/>
                </a:moveTo>
                <a:lnTo>
                  <a:pt x="676" y="0"/>
                </a:lnTo>
                <a:lnTo>
                  <a:pt x="1353" y="715"/>
                </a:lnTo>
                <a:lnTo>
                  <a:pt x="676" y="1432"/>
                </a:lnTo>
                <a:lnTo>
                  <a:pt x="0" y="1432"/>
                </a:lnTo>
                <a:lnTo>
                  <a:pt x="676" y="715"/>
                </a:lnTo>
                <a:lnTo>
                  <a:pt x="0" y="0"/>
                </a:lnTo>
              </a:path>
            </a:pathLst>
          </a:cu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3" name="textbox 33"/>
          <p:cNvSpPr/>
          <p:nvPr/>
        </p:nvSpPr>
        <p:spPr>
          <a:xfrm>
            <a:off x="4471440" y="3739223"/>
            <a:ext cx="1032510" cy="67754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4000"/>
              </a:lnSpc>
            </a:pPr>
            <a:r>
              <a:rPr sz="200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摄取营养</a:t>
            </a:r>
            <a:endParaRPr lang="en-US" altLang="en-US" sz="2000" dirty="0"/>
          </a:p>
          <a:p>
            <a:pPr marL="15875" algn="l" rtl="0" eaLnBrk="0">
              <a:lnSpc>
                <a:spcPts val="3120"/>
              </a:lnSpc>
            </a:pPr>
            <a:r>
              <a:rPr sz="200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部分物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质</a:t>
            </a:r>
            <a:endParaRPr lang="en-US" altLang="en-US" sz="2000" dirty="0"/>
          </a:p>
        </p:txBody>
      </p:sp>
      <p:sp>
        <p:nvSpPr>
          <p:cNvPr id="34" name="textbox 34"/>
          <p:cNvSpPr/>
          <p:nvPr/>
        </p:nvSpPr>
        <p:spPr>
          <a:xfrm>
            <a:off x="3585346" y="2021103"/>
            <a:ext cx="1096644" cy="6223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18745" indent="-106045" algn="l" rtl="0" eaLnBrk="0">
              <a:lnSpc>
                <a:spcPct val="98000"/>
              </a:lnSpc>
            </a:pPr>
            <a:r>
              <a:rPr sz="200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机体与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环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自我更</a:t>
            </a:r>
            <a:r>
              <a:rPr sz="2000" spc="-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新</a:t>
            </a:r>
            <a:endParaRPr lang="en-US" altLang="en-US" sz="2000" dirty="0"/>
          </a:p>
        </p:txBody>
      </p:sp>
      <p:sp>
        <p:nvSpPr>
          <p:cNvPr id="35" name="textbox 35"/>
          <p:cNvSpPr/>
          <p:nvPr/>
        </p:nvSpPr>
        <p:spPr>
          <a:xfrm>
            <a:off x="3712496" y="3739223"/>
            <a:ext cx="775334" cy="67754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4000"/>
              </a:lnSpc>
            </a:pP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从外</a:t>
            </a:r>
            <a:r>
              <a:rPr sz="200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界</a:t>
            </a:r>
            <a:endParaRPr lang="en-US" altLang="en-US" sz="2000" dirty="0"/>
          </a:p>
          <a:p>
            <a:pPr marL="51435" algn="l" rtl="0" eaLnBrk="0">
              <a:lnSpc>
                <a:spcPts val="3120"/>
              </a:lnSpc>
            </a:pPr>
            <a:r>
              <a:rPr sz="2000" spc="-1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自身</a:t>
            </a:r>
            <a:r>
              <a:rPr sz="2000" spc="-1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</a:t>
            </a:r>
            <a:endParaRPr lang="en-US" altLang="en-US" sz="2000" dirty="0"/>
          </a:p>
        </p:txBody>
      </p:sp>
      <p:sp>
        <p:nvSpPr>
          <p:cNvPr id="36" name="textbox 36"/>
          <p:cNvSpPr/>
          <p:nvPr/>
        </p:nvSpPr>
        <p:spPr>
          <a:xfrm>
            <a:off x="4603383" y="2021103"/>
            <a:ext cx="840739" cy="6223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76200" indent="-63500" algn="l" rtl="0" eaLnBrk="0">
              <a:lnSpc>
                <a:spcPct val="98000"/>
              </a:lnSpc>
            </a:pPr>
            <a:r>
              <a:rPr sz="200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境之间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过程叫</a:t>
            </a:r>
            <a:endParaRPr lang="en-US" altLang="en-US" sz="2000" dirty="0"/>
          </a:p>
        </p:txBody>
      </p:sp>
      <p:pic>
        <p:nvPicPr>
          <p:cNvPr id="37" name="picture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2497683" y="3938955"/>
            <a:ext cx="898664" cy="982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"/>
          <p:cNvSpPr/>
          <p:nvPr/>
        </p:nvSpPr>
        <p:spPr>
          <a:xfrm>
            <a:off x="0" y="0"/>
            <a:ext cx="12190094" cy="6859269"/>
          </a:xfrm>
          <a:prstGeom prst="rect">
            <a:avLst/>
          </a:prstGeom>
          <a:solidFill>
            <a:srgbClr val="F5F5F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9" name="textbox 39"/>
          <p:cNvSpPr/>
          <p:nvPr/>
        </p:nvSpPr>
        <p:spPr>
          <a:xfrm>
            <a:off x="719813" y="2437014"/>
            <a:ext cx="6924040" cy="298831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1000"/>
              </a:lnSpc>
            </a:pPr>
            <a:endParaRPr lang="en-US" altLang="en-US" sz="100" dirty="0"/>
          </a:p>
          <a:p>
            <a:pPr marL="13970" algn="l" rtl="0" eaLnBrk="0">
              <a:lnSpc>
                <a:spcPct val="87000"/>
              </a:lnSpc>
            </a:pPr>
            <a:r>
              <a:rPr sz="2700" spc="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基础代谢</a:t>
            </a:r>
            <a:r>
              <a:rPr sz="2700" spc="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basal</a:t>
            </a:r>
            <a:r>
              <a:rPr sz="2700" spc="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metabolism</a:t>
            </a:r>
            <a:r>
              <a:rPr sz="2700" spc="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BM</a:t>
            </a:r>
            <a:r>
              <a:rPr sz="2700" spc="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sz="2700" spc="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是指</a:t>
            </a:r>
            <a:r>
              <a:rPr sz="2700" spc="1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</a:t>
            </a:r>
            <a:endParaRPr lang="en-US" altLang="en-US" sz="2700" dirty="0"/>
          </a:p>
          <a:p>
            <a:pPr marL="12700" indent="1270" algn="l" rtl="0" eaLnBrk="0">
              <a:lnSpc>
                <a:spcPct val="158000"/>
              </a:lnSpc>
              <a:spcBef>
                <a:spcPts val="50"/>
              </a:spcBef>
            </a:pPr>
            <a:r>
              <a:rPr sz="2700" spc="1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体维持生命的所有器官所需要的最低能量</a:t>
            </a:r>
            <a:r>
              <a:rPr sz="2700" spc="1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需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要。测定方法是在人体在清醒而又极端安</a:t>
            </a:r>
            <a:r>
              <a:rPr sz="2700" spc="1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静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的状态下，不受肌肉活动、环境温度、食</a:t>
            </a:r>
            <a:r>
              <a:rPr sz="2700" spc="1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及精神紧张等影响时的能量代谢率</a:t>
            </a:r>
            <a:r>
              <a:rPr sz="270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2700" dirty="0"/>
          </a:p>
        </p:txBody>
      </p:sp>
      <p:grpSp>
        <p:nvGrpSpPr>
          <p:cNvPr id="10" name="group 10"/>
          <p:cNvGrpSpPr/>
          <p:nvPr/>
        </p:nvGrpSpPr>
        <p:grpSpPr>
          <a:xfrm rot="21600000">
            <a:off x="8392414" y="3688117"/>
            <a:ext cx="1651380" cy="1956396"/>
            <a:chOff x="0" y="0"/>
            <a:chExt cx="1651380" cy="1956396"/>
          </a:xfrm>
        </p:grpSpPr>
        <p:sp>
          <p:nvSpPr>
            <p:cNvPr id="40" name="path"/>
            <p:cNvSpPr/>
            <p:nvPr/>
          </p:nvSpPr>
          <p:spPr>
            <a:xfrm>
              <a:off x="0" y="0"/>
              <a:ext cx="1621080" cy="902842"/>
            </a:xfrm>
            <a:custGeom>
              <a:avLst/>
              <a:gdLst/>
              <a:ahLst/>
              <a:cxnLst/>
              <a:rect l="0" t="0" r="0" b="0"/>
              <a:pathLst>
                <a:path w="2552" h="1421">
                  <a:moveTo>
                    <a:pt x="0" y="0"/>
                  </a:moveTo>
                  <a:cubicBezTo>
                    <a:pt x="602" y="1156"/>
                    <a:pt x="1726" y="1420"/>
                    <a:pt x="2548" y="1421"/>
                  </a:cubicBezTo>
                  <a:cubicBezTo>
                    <a:pt x="2153" y="916"/>
                    <a:pt x="2242" y="473"/>
                    <a:pt x="2552" y="0"/>
                  </a:cubicBezTo>
                  <a:lnTo>
                    <a:pt x="0" y="0"/>
                  </a:lnTo>
                </a:path>
              </a:pathLst>
            </a:custGeom>
            <a:solidFill>
              <a:srgbClr val="319095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1" name="path"/>
            <p:cNvSpPr/>
            <p:nvPr/>
          </p:nvSpPr>
          <p:spPr>
            <a:xfrm>
              <a:off x="14188" y="269265"/>
              <a:ext cx="1637192" cy="1687131"/>
            </a:xfrm>
            <a:custGeom>
              <a:avLst/>
              <a:gdLst/>
              <a:ahLst/>
              <a:cxnLst/>
              <a:rect l="0" t="0" r="0" b="0"/>
              <a:pathLst>
                <a:path w="2578" h="2656">
                  <a:moveTo>
                    <a:pt x="0" y="0"/>
                  </a:moveTo>
                  <a:cubicBezTo>
                    <a:pt x="366" y="1961"/>
                    <a:pt x="1762" y="2528"/>
                    <a:pt x="2578" y="2656"/>
                  </a:cubicBezTo>
                  <a:cubicBezTo>
                    <a:pt x="2182" y="2151"/>
                    <a:pt x="2235" y="1701"/>
                    <a:pt x="2545" y="1227"/>
                  </a:cubicBezTo>
                  <a:cubicBezTo>
                    <a:pt x="1236" y="1237"/>
                    <a:pt x="559" y="690"/>
                    <a:pt x="0" y="0"/>
                  </a:cubicBezTo>
                </a:path>
              </a:pathLst>
            </a:custGeom>
            <a:solidFill>
              <a:srgbClr val="F5841C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2" name="group 12"/>
          <p:cNvGrpSpPr/>
          <p:nvPr/>
        </p:nvGrpSpPr>
        <p:grpSpPr>
          <a:xfrm rot="21600000">
            <a:off x="8392414" y="1612061"/>
            <a:ext cx="1637195" cy="1951444"/>
            <a:chOff x="0" y="0"/>
            <a:chExt cx="1637195" cy="1951444"/>
          </a:xfrm>
        </p:grpSpPr>
        <p:sp>
          <p:nvSpPr>
            <p:cNvPr id="42" name="path"/>
            <p:cNvSpPr/>
            <p:nvPr/>
          </p:nvSpPr>
          <p:spPr>
            <a:xfrm>
              <a:off x="0" y="0"/>
              <a:ext cx="1637195" cy="1687119"/>
            </a:xfrm>
            <a:custGeom>
              <a:avLst/>
              <a:gdLst/>
              <a:ahLst/>
              <a:cxnLst/>
              <a:rect l="0" t="0" r="0" b="0"/>
              <a:pathLst>
                <a:path w="2578" h="2656">
                  <a:moveTo>
                    <a:pt x="0" y="2656"/>
                  </a:moveTo>
                  <a:cubicBezTo>
                    <a:pt x="366" y="695"/>
                    <a:pt x="1762" y="128"/>
                    <a:pt x="2578" y="0"/>
                  </a:cubicBezTo>
                  <a:cubicBezTo>
                    <a:pt x="2182" y="505"/>
                    <a:pt x="2235" y="955"/>
                    <a:pt x="2545" y="1429"/>
                  </a:cubicBezTo>
                  <a:cubicBezTo>
                    <a:pt x="1236" y="1419"/>
                    <a:pt x="559" y="1966"/>
                    <a:pt x="0" y="2656"/>
                  </a:cubicBezTo>
                </a:path>
              </a:pathLst>
            </a:custGeom>
            <a:solidFill>
              <a:srgbClr val="5FCACB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3" name="path"/>
            <p:cNvSpPr/>
            <p:nvPr/>
          </p:nvSpPr>
          <p:spPr>
            <a:xfrm>
              <a:off x="14188" y="1048601"/>
              <a:ext cx="1621089" cy="902842"/>
            </a:xfrm>
            <a:custGeom>
              <a:avLst/>
              <a:gdLst/>
              <a:ahLst/>
              <a:cxnLst/>
              <a:rect l="0" t="0" r="0" b="0"/>
              <a:pathLst>
                <a:path w="2552" h="1421">
                  <a:moveTo>
                    <a:pt x="0" y="1421"/>
                  </a:moveTo>
                  <a:cubicBezTo>
                    <a:pt x="601" y="265"/>
                    <a:pt x="1726" y="1"/>
                    <a:pt x="2548" y="0"/>
                  </a:cubicBezTo>
                  <a:cubicBezTo>
                    <a:pt x="2153" y="505"/>
                    <a:pt x="2242" y="947"/>
                    <a:pt x="2552" y="1421"/>
                  </a:cubicBezTo>
                  <a:lnTo>
                    <a:pt x="0" y="1421"/>
                  </a:lnTo>
                </a:path>
              </a:pathLst>
            </a:custGeom>
            <a:solidFill>
              <a:srgbClr val="A0BF0D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44" name="textbox 44"/>
          <p:cNvSpPr/>
          <p:nvPr/>
        </p:nvSpPr>
        <p:spPr>
          <a:xfrm>
            <a:off x="2704833" y="260884"/>
            <a:ext cx="3647440" cy="549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7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能量—基础代谢</a:t>
            </a:r>
            <a:r>
              <a:rPr sz="3500" spc="2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率</a:t>
            </a:r>
            <a:endParaRPr lang="en-US" altLang="en-US" sz="3500" dirty="0"/>
          </a:p>
        </p:txBody>
      </p:sp>
      <p:sp>
        <p:nvSpPr>
          <p:cNvPr id="45" name="path"/>
          <p:cNvSpPr/>
          <p:nvPr/>
        </p:nvSpPr>
        <p:spPr>
          <a:xfrm>
            <a:off x="10226750" y="2956229"/>
            <a:ext cx="1478130" cy="724382"/>
          </a:xfrm>
          <a:custGeom>
            <a:avLst/>
            <a:gdLst/>
            <a:ahLst/>
            <a:cxnLst/>
            <a:rect l="0" t="0" r="0" b="0"/>
            <a:pathLst>
              <a:path w="2327" h="1140">
                <a:moveTo>
                  <a:pt x="0" y="1136"/>
                </a:moveTo>
                <a:lnTo>
                  <a:pt x="4" y="1140"/>
                </a:lnTo>
                <a:lnTo>
                  <a:pt x="0" y="1140"/>
                </a:lnTo>
                <a:lnTo>
                  <a:pt x="0" y="1136"/>
                </a:lnTo>
                <a:close/>
                <a:moveTo>
                  <a:pt x="9" y="963"/>
                </a:moveTo>
                <a:lnTo>
                  <a:pt x="0" y="972"/>
                </a:lnTo>
                <a:lnTo>
                  <a:pt x="0" y="964"/>
                </a:lnTo>
                <a:cubicBezTo>
                  <a:pt x="3" y="963"/>
                  <a:pt x="6" y="963"/>
                  <a:pt x="9" y="963"/>
                </a:cubicBezTo>
                <a:moveTo>
                  <a:pt x="1781" y="0"/>
                </a:moveTo>
                <a:lnTo>
                  <a:pt x="1786" y="1"/>
                </a:lnTo>
                <a:lnTo>
                  <a:pt x="1786" y="0"/>
                </a:lnTo>
                <a:cubicBezTo>
                  <a:pt x="1985" y="0"/>
                  <a:pt x="2167" y="120"/>
                  <a:pt x="2258" y="311"/>
                </a:cubicBezTo>
                <a:cubicBezTo>
                  <a:pt x="2350" y="503"/>
                  <a:pt x="2335" y="733"/>
                  <a:pt x="2220" y="909"/>
                </a:cubicBezTo>
                <a:cubicBezTo>
                  <a:pt x="2131" y="1044"/>
                  <a:pt x="1995" y="1130"/>
                  <a:pt x="1846" y="1140"/>
                </a:cubicBezTo>
                <a:lnTo>
                  <a:pt x="98" y="1140"/>
                </a:lnTo>
                <a:cubicBezTo>
                  <a:pt x="127" y="1125"/>
                  <a:pt x="146" y="1092"/>
                  <a:pt x="146" y="1054"/>
                </a:cubicBezTo>
                <a:cubicBezTo>
                  <a:pt x="146" y="1011"/>
                  <a:pt x="122" y="975"/>
                  <a:pt x="89" y="959"/>
                </a:cubicBezTo>
                <a:cubicBezTo>
                  <a:pt x="114" y="956"/>
                  <a:pt x="141" y="956"/>
                  <a:pt x="168" y="956"/>
                </a:cubicBezTo>
                <a:lnTo>
                  <a:pt x="1736" y="956"/>
                </a:lnTo>
                <a:lnTo>
                  <a:pt x="1830" y="956"/>
                </a:lnTo>
                <a:lnTo>
                  <a:pt x="1830" y="955"/>
                </a:lnTo>
                <a:cubicBezTo>
                  <a:pt x="1927" y="942"/>
                  <a:pt x="2016" y="886"/>
                  <a:pt x="2074" y="797"/>
                </a:cubicBezTo>
                <a:cubicBezTo>
                  <a:pt x="2150" y="680"/>
                  <a:pt x="2160" y="527"/>
                  <a:pt x="2099" y="400"/>
                </a:cubicBezTo>
                <a:cubicBezTo>
                  <a:pt x="2039" y="273"/>
                  <a:pt x="1918" y="194"/>
                  <a:pt x="1786" y="193"/>
                </a:cubicBezTo>
                <a:cubicBezTo>
                  <a:pt x="1785" y="195"/>
                  <a:pt x="1783" y="196"/>
                  <a:pt x="1781" y="196"/>
                </a:cubicBezTo>
                <a:cubicBezTo>
                  <a:pt x="1729" y="196"/>
                  <a:pt x="1687" y="152"/>
                  <a:pt x="1687" y="98"/>
                </a:cubicBezTo>
                <a:cubicBezTo>
                  <a:pt x="1687" y="43"/>
                  <a:pt x="1729" y="0"/>
                  <a:pt x="1781" y="0"/>
                </a:cubicBezTo>
              </a:path>
            </a:pathLst>
          </a:custGeom>
          <a:solidFill>
            <a:srgbClr val="808080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6" name="rect"/>
          <p:cNvSpPr/>
          <p:nvPr/>
        </p:nvSpPr>
        <p:spPr>
          <a:xfrm>
            <a:off x="0" y="895222"/>
            <a:ext cx="12190094" cy="28575"/>
          </a:xfrm>
          <a:prstGeom prst="rect">
            <a:avLst/>
          </a:pr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7" name="path"/>
          <p:cNvSpPr/>
          <p:nvPr/>
        </p:nvSpPr>
        <p:spPr>
          <a:xfrm>
            <a:off x="1586483" y="0"/>
            <a:ext cx="859536" cy="909828"/>
          </a:xfrm>
          <a:custGeom>
            <a:avLst/>
            <a:gdLst/>
            <a:ahLst/>
            <a:cxnLst/>
            <a:rect l="0" t="0" r="0" b="0"/>
            <a:pathLst>
              <a:path w="1353" h="1432">
                <a:moveTo>
                  <a:pt x="0" y="0"/>
                </a:moveTo>
                <a:lnTo>
                  <a:pt x="676" y="0"/>
                </a:lnTo>
                <a:lnTo>
                  <a:pt x="1353" y="715"/>
                </a:lnTo>
                <a:lnTo>
                  <a:pt x="676" y="1432"/>
                </a:lnTo>
                <a:lnTo>
                  <a:pt x="0" y="1432"/>
                </a:lnTo>
                <a:lnTo>
                  <a:pt x="676" y="715"/>
                </a:lnTo>
                <a:lnTo>
                  <a:pt x="0" y="0"/>
                </a:lnTo>
              </a:path>
            </a:pathLst>
          </a:cu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8" name="path"/>
          <p:cNvSpPr/>
          <p:nvPr/>
        </p:nvSpPr>
        <p:spPr>
          <a:xfrm>
            <a:off x="8028520" y="3563505"/>
            <a:ext cx="261114" cy="124612"/>
          </a:xfrm>
          <a:custGeom>
            <a:avLst/>
            <a:gdLst/>
            <a:ahLst/>
            <a:cxnLst/>
            <a:rect l="0" t="0" r="0" b="0"/>
            <a:pathLst>
              <a:path w="411" h="196">
                <a:moveTo>
                  <a:pt x="90" y="0"/>
                </a:moveTo>
                <a:lnTo>
                  <a:pt x="411" y="0"/>
                </a:lnTo>
                <a:lnTo>
                  <a:pt x="411" y="196"/>
                </a:lnTo>
                <a:lnTo>
                  <a:pt x="90" y="196"/>
                </a:lnTo>
                <a:cubicBezTo>
                  <a:pt x="40" y="196"/>
                  <a:pt x="0" y="152"/>
                  <a:pt x="0" y="98"/>
                </a:cubicBezTo>
                <a:cubicBezTo>
                  <a:pt x="0" y="43"/>
                  <a:pt x="40" y="0"/>
                  <a:pt x="90" y="0"/>
                </a:cubicBezTo>
              </a:path>
            </a:pathLst>
          </a:custGeom>
          <a:solidFill>
            <a:srgbClr val="808080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"/>
          <p:cNvSpPr/>
          <p:nvPr/>
        </p:nvSpPr>
        <p:spPr>
          <a:xfrm>
            <a:off x="0" y="0"/>
            <a:ext cx="12190094" cy="6859269"/>
          </a:xfrm>
          <a:prstGeom prst="rect">
            <a:avLst/>
          </a:prstGeom>
          <a:solidFill>
            <a:srgbClr val="F5F5F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50" name="textbox 50"/>
          <p:cNvSpPr/>
          <p:nvPr/>
        </p:nvSpPr>
        <p:spPr>
          <a:xfrm>
            <a:off x="3861840" y="4588853"/>
            <a:ext cx="7636509" cy="1840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36830" indent="-24130" algn="l" rtl="0" eaLnBrk="0">
              <a:lnSpc>
                <a:spcPct val="98000"/>
              </a:lnSpc>
            </a:pP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基础代谢率的计算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公式有很多种，分别对应不同方法，以下仅列举其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中的三种，其中最常用的为第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种方法。</a:t>
            </a:r>
            <a:endParaRPr lang="en-US" altLang="en-US" sz="2000" dirty="0"/>
          </a:p>
          <a:p>
            <a:pPr marL="16510" algn="l" rtl="0" eaLnBrk="0">
              <a:lnSpc>
                <a:spcPct val="95000"/>
              </a:lnSpc>
              <a:spcBef>
                <a:spcPts val="110"/>
              </a:spcBef>
            </a:pP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如计算时取以下公式结果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的平均值，则更为可靠：</a:t>
            </a:r>
            <a:endParaRPr lang="en-US" altLang="en-US" sz="2000" dirty="0"/>
          </a:p>
          <a:p>
            <a:pPr marL="146685" algn="l" rtl="0" eaLnBrk="0">
              <a:lnSpc>
                <a:spcPct val="95000"/>
              </a:lnSpc>
              <a:spcBef>
                <a:spcPts val="120"/>
              </a:spcBef>
            </a:pP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基础代谢率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%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(脉率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脉压差)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111</a:t>
            </a:r>
            <a:endParaRPr lang="en-US" altLang="en-US" sz="2000" dirty="0"/>
          </a:p>
          <a:p>
            <a:pPr marL="146685" algn="l" rtl="0" eaLnBrk="0">
              <a:lnSpc>
                <a:spcPct val="95000"/>
              </a:lnSpc>
              <a:spcBef>
                <a:spcPts val="120"/>
              </a:spcBef>
            </a:pP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基础代谢率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%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0.75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(脉率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脉压差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74)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72</a:t>
            </a:r>
            <a:endParaRPr lang="en-US" altLang="en-US" sz="2000" dirty="0"/>
          </a:p>
          <a:p>
            <a:pPr marL="146685" algn="l" rtl="0" eaLnBrk="0">
              <a:lnSpc>
                <a:spcPct val="95000"/>
              </a:lnSpc>
              <a:spcBef>
                <a:spcPts val="120"/>
              </a:spcBef>
            </a:pP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基础代谢率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%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1.28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(脉率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脉压差)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116</a:t>
            </a:r>
            <a:endParaRPr lang="en-US" altLang="en-US" sz="2000" dirty="0"/>
          </a:p>
        </p:txBody>
      </p:sp>
      <p:sp>
        <p:nvSpPr>
          <p:cNvPr id="51" name="textbox 51"/>
          <p:cNvSpPr/>
          <p:nvPr/>
        </p:nvSpPr>
        <p:spPr>
          <a:xfrm>
            <a:off x="4018544" y="2704173"/>
            <a:ext cx="7470775" cy="12319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10000"/>
              </a:lnSpc>
            </a:pPr>
            <a:endParaRPr lang="en-US" altLang="en-US" sz="100" dirty="0"/>
          </a:p>
          <a:p>
            <a:pPr marL="18415" indent="13970" algn="l" rtl="0" eaLnBrk="0">
              <a:lnSpc>
                <a:spcPct val="98000"/>
              </a:lnSpc>
              <a:spcBef>
                <a:spcPts val="0"/>
              </a:spcBef>
            </a:pP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临床上常用基础代谢仪，测定单位时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间的耗氧量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(O</a:t>
            </a:r>
            <a:r>
              <a:rPr sz="1900" spc="0" baseline="-19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L/h)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。因为在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基础状态下，条件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比较固定，通过调查，采用混合呼吸商，氧热价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为19.3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kJ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代入下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式，基础代谢率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(BMR)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即可求得。</a:t>
            </a:r>
            <a:endParaRPr lang="en-US" altLang="en-US" sz="2000" dirty="0"/>
          </a:p>
          <a:p>
            <a:pPr marL="12700" algn="l" rtl="0" eaLnBrk="0">
              <a:lnSpc>
                <a:spcPct val="96000"/>
              </a:lnSpc>
              <a:spcBef>
                <a:spcPts val="105"/>
              </a:spcBef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BMR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L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h×19.3kJ÷S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(体表面积)</a:t>
            </a:r>
            <a:endParaRPr lang="en-US" altLang="en-US" sz="2000" dirty="0"/>
          </a:p>
        </p:txBody>
      </p:sp>
      <p:grpSp>
        <p:nvGrpSpPr>
          <p:cNvPr id="14" name="group 14"/>
          <p:cNvGrpSpPr/>
          <p:nvPr/>
        </p:nvGrpSpPr>
        <p:grpSpPr>
          <a:xfrm rot="21600000">
            <a:off x="834174" y="2150808"/>
            <a:ext cx="1865706" cy="4169206"/>
            <a:chOff x="0" y="0"/>
            <a:chExt cx="1865706" cy="4169206"/>
          </a:xfrm>
        </p:grpSpPr>
        <p:sp>
          <p:nvSpPr>
            <p:cNvPr id="52" name="path"/>
            <p:cNvSpPr/>
            <p:nvPr/>
          </p:nvSpPr>
          <p:spPr>
            <a:xfrm>
              <a:off x="537057" y="0"/>
              <a:ext cx="302895" cy="437794"/>
            </a:xfrm>
            <a:custGeom>
              <a:avLst/>
              <a:gdLst/>
              <a:ahLst/>
              <a:cxnLst/>
              <a:rect l="0" t="0" r="0" b="0"/>
              <a:pathLst>
                <a:path w="477" h="689">
                  <a:moveTo>
                    <a:pt x="0" y="301"/>
                  </a:moveTo>
                  <a:cubicBezTo>
                    <a:pt x="0" y="301"/>
                    <a:pt x="18" y="54"/>
                    <a:pt x="18" y="25"/>
                  </a:cubicBezTo>
                  <a:cubicBezTo>
                    <a:pt x="18" y="0"/>
                    <a:pt x="325" y="159"/>
                    <a:pt x="325" y="159"/>
                  </a:cubicBezTo>
                  <a:cubicBezTo>
                    <a:pt x="325" y="159"/>
                    <a:pt x="419" y="373"/>
                    <a:pt x="448" y="475"/>
                  </a:cubicBezTo>
                  <a:cubicBezTo>
                    <a:pt x="477" y="576"/>
                    <a:pt x="224" y="689"/>
                    <a:pt x="224" y="689"/>
                  </a:cubicBezTo>
                  <a:lnTo>
                    <a:pt x="0" y="301"/>
                  </a:lnTo>
                </a:path>
              </a:pathLst>
            </a:custGeom>
            <a:solidFill>
              <a:srgbClr val="C68C5E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3" name="path"/>
            <p:cNvSpPr/>
            <p:nvPr/>
          </p:nvSpPr>
          <p:spPr>
            <a:xfrm>
              <a:off x="320700" y="3749243"/>
              <a:ext cx="453072" cy="419963"/>
            </a:xfrm>
            <a:custGeom>
              <a:avLst/>
              <a:gdLst/>
              <a:ahLst/>
              <a:cxnLst/>
              <a:rect l="0" t="0" r="0" b="0"/>
              <a:pathLst>
                <a:path w="713" h="661">
                  <a:moveTo>
                    <a:pt x="98" y="58"/>
                  </a:moveTo>
                  <a:cubicBezTo>
                    <a:pt x="98" y="58"/>
                    <a:pt x="0" y="294"/>
                    <a:pt x="58" y="370"/>
                  </a:cubicBezTo>
                  <a:lnTo>
                    <a:pt x="40" y="457"/>
                  </a:lnTo>
                  <a:lnTo>
                    <a:pt x="138" y="457"/>
                  </a:lnTo>
                  <a:cubicBezTo>
                    <a:pt x="138" y="457"/>
                    <a:pt x="167" y="661"/>
                    <a:pt x="469" y="632"/>
                  </a:cubicBezTo>
                  <a:lnTo>
                    <a:pt x="713" y="555"/>
                  </a:lnTo>
                  <a:cubicBezTo>
                    <a:pt x="713" y="555"/>
                    <a:pt x="604" y="374"/>
                    <a:pt x="586" y="348"/>
                  </a:cubicBezTo>
                  <a:cubicBezTo>
                    <a:pt x="567" y="323"/>
                    <a:pt x="451" y="119"/>
                    <a:pt x="440" y="58"/>
                  </a:cubicBezTo>
                  <a:cubicBezTo>
                    <a:pt x="429" y="0"/>
                    <a:pt x="98" y="58"/>
                    <a:pt x="98" y="58"/>
                  </a:cubicBezTo>
                </a:path>
              </a:pathLst>
            </a:custGeom>
            <a:solidFill>
              <a:srgbClr val="2E2C2C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4" name="path"/>
            <p:cNvSpPr/>
            <p:nvPr/>
          </p:nvSpPr>
          <p:spPr>
            <a:xfrm>
              <a:off x="1488998" y="766140"/>
              <a:ext cx="376707" cy="244347"/>
            </a:xfrm>
            <a:custGeom>
              <a:avLst/>
              <a:gdLst/>
              <a:ahLst/>
              <a:cxnLst/>
              <a:rect l="0" t="0" r="0" b="0"/>
              <a:pathLst>
                <a:path w="593" h="384">
                  <a:moveTo>
                    <a:pt x="105" y="366"/>
                  </a:moveTo>
                  <a:cubicBezTo>
                    <a:pt x="105" y="366"/>
                    <a:pt x="291" y="384"/>
                    <a:pt x="331" y="366"/>
                  </a:cubicBezTo>
                  <a:cubicBezTo>
                    <a:pt x="371" y="348"/>
                    <a:pt x="593" y="221"/>
                    <a:pt x="593" y="221"/>
                  </a:cubicBezTo>
                  <a:lnTo>
                    <a:pt x="593" y="145"/>
                  </a:lnTo>
                  <a:cubicBezTo>
                    <a:pt x="593" y="145"/>
                    <a:pt x="476" y="105"/>
                    <a:pt x="436" y="145"/>
                  </a:cubicBezTo>
                  <a:cubicBezTo>
                    <a:pt x="436" y="145"/>
                    <a:pt x="262" y="174"/>
                    <a:pt x="225" y="174"/>
                  </a:cubicBezTo>
                  <a:lnTo>
                    <a:pt x="174" y="127"/>
                  </a:lnTo>
                  <a:cubicBezTo>
                    <a:pt x="174" y="127"/>
                    <a:pt x="232" y="58"/>
                    <a:pt x="203" y="25"/>
                  </a:cubicBezTo>
                  <a:cubicBezTo>
                    <a:pt x="174" y="0"/>
                    <a:pt x="105" y="152"/>
                    <a:pt x="105" y="152"/>
                  </a:cubicBezTo>
                  <a:lnTo>
                    <a:pt x="0" y="250"/>
                  </a:lnTo>
                  <a:lnTo>
                    <a:pt x="105" y="366"/>
                  </a:lnTo>
                </a:path>
              </a:pathLst>
            </a:custGeom>
            <a:solidFill>
              <a:srgbClr val="EAAD6A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5" name="path"/>
            <p:cNvSpPr/>
            <p:nvPr/>
          </p:nvSpPr>
          <p:spPr>
            <a:xfrm>
              <a:off x="549783" y="3672877"/>
              <a:ext cx="557428" cy="292710"/>
            </a:xfrm>
            <a:custGeom>
              <a:avLst/>
              <a:gdLst/>
              <a:ahLst/>
              <a:cxnLst/>
              <a:rect l="0" t="0" r="0" b="0"/>
              <a:pathLst>
                <a:path w="877" h="460">
                  <a:moveTo>
                    <a:pt x="80" y="359"/>
                  </a:moveTo>
                  <a:cubicBezTo>
                    <a:pt x="80" y="359"/>
                    <a:pt x="273" y="460"/>
                    <a:pt x="429" y="457"/>
                  </a:cubicBezTo>
                  <a:lnTo>
                    <a:pt x="830" y="457"/>
                  </a:lnTo>
                  <a:cubicBezTo>
                    <a:pt x="830" y="457"/>
                    <a:pt x="877" y="359"/>
                    <a:pt x="732" y="359"/>
                  </a:cubicBezTo>
                  <a:cubicBezTo>
                    <a:pt x="732" y="359"/>
                    <a:pt x="611" y="359"/>
                    <a:pt x="458" y="261"/>
                  </a:cubicBezTo>
                  <a:cubicBezTo>
                    <a:pt x="302" y="163"/>
                    <a:pt x="207" y="0"/>
                    <a:pt x="207" y="0"/>
                  </a:cubicBezTo>
                  <a:lnTo>
                    <a:pt x="18" y="36"/>
                  </a:lnTo>
                  <a:cubicBezTo>
                    <a:pt x="18" y="36"/>
                    <a:pt x="0" y="250"/>
                    <a:pt x="80" y="359"/>
                  </a:cubicBezTo>
                </a:path>
              </a:pathLst>
            </a:custGeom>
            <a:solidFill>
              <a:srgbClr val="2E2C2C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6" name="path"/>
            <p:cNvSpPr/>
            <p:nvPr/>
          </p:nvSpPr>
          <p:spPr>
            <a:xfrm>
              <a:off x="491248" y="1550098"/>
              <a:ext cx="516686" cy="2199144"/>
            </a:xfrm>
            <a:custGeom>
              <a:avLst/>
              <a:gdLst/>
              <a:ahLst/>
              <a:cxnLst/>
              <a:rect l="0" t="0" r="0" b="0"/>
              <a:pathLst>
                <a:path w="813" h="3463">
                  <a:moveTo>
                    <a:pt x="72" y="3463"/>
                  </a:moveTo>
                  <a:lnTo>
                    <a:pt x="330" y="3386"/>
                  </a:lnTo>
                  <a:cubicBezTo>
                    <a:pt x="330" y="3386"/>
                    <a:pt x="352" y="3296"/>
                    <a:pt x="330" y="3270"/>
                  </a:cubicBezTo>
                  <a:cubicBezTo>
                    <a:pt x="312" y="3249"/>
                    <a:pt x="272" y="3169"/>
                    <a:pt x="272" y="3169"/>
                  </a:cubicBezTo>
                  <a:cubicBezTo>
                    <a:pt x="272" y="3169"/>
                    <a:pt x="326" y="3103"/>
                    <a:pt x="305" y="3056"/>
                  </a:cubicBezTo>
                  <a:cubicBezTo>
                    <a:pt x="279" y="3009"/>
                    <a:pt x="254" y="2962"/>
                    <a:pt x="254" y="2962"/>
                  </a:cubicBezTo>
                  <a:lnTo>
                    <a:pt x="341" y="2889"/>
                  </a:lnTo>
                  <a:cubicBezTo>
                    <a:pt x="341" y="2889"/>
                    <a:pt x="286" y="2762"/>
                    <a:pt x="294" y="2722"/>
                  </a:cubicBezTo>
                  <a:cubicBezTo>
                    <a:pt x="305" y="2682"/>
                    <a:pt x="341" y="2424"/>
                    <a:pt x="341" y="2424"/>
                  </a:cubicBezTo>
                  <a:cubicBezTo>
                    <a:pt x="341" y="2424"/>
                    <a:pt x="385" y="2257"/>
                    <a:pt x="374" y="2225"/>
                  </a:cubicBezTo>
                  <a:lnTo>
                    <a:pt x="366" y="2196"/>
                  </a:lnTo>
                  <a:lnTo>
                    <a:pt x="479" y="2105"/>
                  </a:lnTo>
                  <a:lnTo>
                    <a:pt x="446" y="1978"/>
                  </a:lnTo>
                  <a:lnTo>
                    <a:pt x="519" y="1825"/>
                  </a:lnTo>
                  <a:cubicBezTo>
                    <a:pt x="519" y="1825"/>
                    <a:pt x="813" y="631"/>
                    <a:pt x="773" y="566"/>
                  </a:cubicBezTo>
                  <a:cubicBezTo>
                    <a:pt x="733" y="504"/>
                    <a:pt x="777" y="0"/>
                    <a:pt x="777" y="0"/>
                  </a:cubicBezTo>
                  <a:lnTo>
                    <a:pt x="519" y="65"/>
                  </a:lnTo>
                  <a:cubicBezTo>
                    <a:pt x="519" y="65"/>
                    <a:pt x="374" y="192"/>
                    <a:pt x="366" y="239"/>
                  </a:cubicBezTo>
                  <a:cubicBezTo>
                    <a:pt x="359" y="286"/>
                    <a:pt x="112" y="1012"/>
                    <a:pt x="112" y="1012"/>
                  </a:cubicBezTo>
                  <a:lnTo>
                    <a:pt x="145" y="1731"/>
                  </a:lnTo>
                  <a:lnTo>
                    <a:pt x="25" y="2323"/>
                  </a:lnTo>
                  <a:cubicBezTo>
                    <a:pt x="25" y="2323"/>
                    <a:pt x="47" y="3169"/>
                    <a:pt x="25" y="3190"/>
                  </a:cubicBezTo>
                  <a:cubicBezTo>
                    <a:pt x="0" y="3216"/>
                    <a:pt x="72" y="3463"/>
                    <a:pt x="72" y="3463"/>
                  </a:cubicBezTo>
                </a:path>
              </a:pathLst>
            </a:custGeom>
            <a:solidFill>
              <a:srgbClr val="383837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7" name="path"/>
            <p:cNvSpPr/>
            <p:nvPr/>
          </p:nvSpPr>
          <p:spPr>
            <a:xfrm>
              <a:off x="491248" y="1550098"/>
              <a:ext cx="493788" cy="2199144"/>
            </a:xfrm>
            <a:custGeom>
              <a:avLst/>
              <a:gdLst/>
              <a:ahLst/>
              <a:cxnLst/>
              <a:rect l="0" t="0" r="0" b="0"/>
              <a:pathLst>
                <a:path w="777" h="3463">
                  <a:moveTo>
                    <a:pt x="777" y="0"/>
                  </a:moveTo>
                  <a:lnTo>
                    <a:pt x="519" y="65"/>
                  </a:lnTo>
                  <a:cubicBezTo>
                    <a:pt x="519" y="65"/>
                    <a:pt x="374" y="192"/>
                    <a:pt x="366" y="239"/>
                  </a:cubicBezTo>
                  <a:cubicBezTo>
                    <a:pt x="359" y="286"/>
                    <a:pt x="112" y="1012"/>
                    <a:pt x="112" y="1012"/>
                  </a:cubicBezTo>
                  <a:lnTo>
                    <a:pt x="145" y="1731"/>
                  </a:lnTo>
                  <a:lnTo>
                    <a:pt x="25" y="2323"/>
                  </a:lnTo>
                  <a:cubicBezTo>
                    <a:pt x="25" y="2323"/>
                    <a:pt x="47" y="3169"/>
                    <a:pt x="25" y="3190"/>
                  </a:cubicBezTo>
                  <a:cubicBezTo>
                    <a:pt x="0" y="3216"/>
                    <a:pt x="72" y="3463"/>
                    <a:pt x="72" y="3463"/>
                  </a:cubicBezTo>
                  <a:lnTo>
                    <a:pt x="330" y="3386"/>
                  </a:lnTo>
                  <a:cubicBezTo>
                    <a:pt x="330" y="3386"/>
                    <a:pt x="337" y="3361"/>
                    <a:pt x="337" y="3336"/>
                  </a:cubicBezTo>
                  <a:cubicBezTo>
                    <a:pt x="261" y="3288"/>
                    <a:pt x="196" y="3241"/>
                    <a:pt x="225" y="3219"/>
                  </a:cubicBezTo>
                  <a:cubicBezTo>
                    <a:pt x="239" y="3209"/>
                    <a:pt x="257" y="3194"/>
                    <a:pt x="276" y="3176"/>
                  </a:cubicBezTo>
                  <a:cubicBezTo>
                    <a:pt x="272" y="3172"/>
                    <a:pt x="272" y="3169"/>
                    <a:pt x="272" y="3169"/>
                  </a:cubicBezTo>
                  <a:cubicBezTo>
                    <a:pt x="272" y="3169"/>
                    <a:pt x="301" y="3136"/>
                    <a:pt x="308" y="3100"/>
                  </a:cubicBezTo>
                  <a:cubicBezTo>
                    <a:pt x="105" y="3143"/>
                    <a:pt x="199" y="2940"/>
                    <a:pt x="199" y="2940"/>
                  </a:cubicBezTo>
                  <a:cubicBezTo>
                    <a:pt x="210" y="2944"/>
                    <a:pt x="236" y="2951"/>
                    <a:pt x="265" y="2954"/>
                  </a:cubicBezTo>
                  <a:lnTo>
                    <a:pt x="341" y="2889"/>
                  </a:lnTo>
                  <a:cubicBezTo>
                    <a:pt x="341" y="2889"/>
                    <a:pt x="337" y="2886"/>
                    <a:pt x="337" y="2882"/>
                  </a:cubicBezTo>
                  <a:cubicBezTo>
                    <a:pt x="283" y="2860"/>
                    <a:pt x="225" y="2835"/>
                    <a:pt x="199" y="2806"/>
                  </a:cubicBezTo>
                  <a:cubicBezTo>
                    <a:pt x="141" y="2748"/>
                    <a:pt x="145" y="2599"/>
                    <a:pt x="145" y="2599"/>
                  </a:cubicBezTo>
                  <a:cubicBezTo>
                    <a:pt x="178" y="2682"/>
                    <a:pt x="297" y="2748"/>
                    <a:pt x="297" y="2748"/>
                  </a:cubicBezTo>
                  <a:lnTo>
                    <a:pt x="239" y="2450"/>
                  </a:lnTo>
                  <a:lnTo>
                    <a:pt x="316" y="2591"/>
                  </a:lnTo>
                  <a:cubicBezTo>
                    <a:pt x="327" y="2526"/>
                    <a:pt x="334" y="2457"/>
                    <a:pt x="337" y="2435"/>
                  </a:cubicBezTo>
                  <a:cubicBezTo>
                    <a:pt x="294" y="2341"/>
                    <a:pt x="250" y="2243"/>
                    <a:pt x="239" y="2207"/>
                  </a:cubicBezTo>
                  <a:cubicBezTo>
                    <a:pt x="225" y="2134"/>
                    <a:pt x="283" y="2025"/>
                    <a:pt x="283" y="2025"/>
                  </a:cubicBezTo>
                  <a:cubicBezTo>
                    <a:pt x="308" y="2090"/>
                    <a:pt x="348" y="2141"/>
                    <a:pt x="385" y="2178"/>
                  </a:cubicBezTo>
                  <a:lnTo>
                    <a:pt x="479" y="2105"/>
                  </a:lnTo>
                  <a:lnTo>
                    <a:pt x="283" y="1884"/>
                  </a:lnTo>
                  <a:lnTo>
                    <a:pt x="337" y="1782"/>
                  </a:lnTo>
                  <a:cubicBezTo>
                    <a:pt x="370" y="1771"/>
                    <a:pt x="454" y="1815"/>
                    <a:pt x="508" y="1851"/>
                  </a:cubicBezTo>
                  <a:lnTo>
                    <a:pt x="519" y="1829"/>
                  </a:lnTo>
                  <a:lnTo>
                    <a:pt x="341" y="1626"/>
                  </a:lnTo>
                  <a:cubicBezTo>
                    <a:pt x="308" y="1510"/>
                    <a:pt x="483" y="1154"/>
                    <a:pt x="519" y="1070"/>
                  </a:cubicBezTo>
                  <a:cubicBezTo>
                    <a:pt x="541" y="1023"/>
                    <a:pt x="664" y="773"/>
                    <a:pt x="770" y="555"/>
                  </a:cubicBezTo>
                  <a:cubicBezTo>
                    <a:pt x="737" y="453"/>
                    <a:pt x="777" y="0"/>
                    <a:pt x="777" y="0"/>
                  </a:cubicBezTo>
                </a:path>
              </a:pathLst>
            </a:custGeom>
            <a:solidFill>
              <a:srgbClr val="2E2C2C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8" name="path"/>
            <p:cNvSpPr/>
            <p:nvPr/>
          </p:nvSpPr>
          <p:spPr>
            <a:xfrm>
              <a:off x="221437" y="1506816"/>
              <a:ext cx="702513" cy="2344229"/>
            </a:xfrm>
            <a:custGeom>
              <a:avLst/>
              <a:gdLst/>
              <a:ahLst/>
              <a:cxnLst/>
              <a:rect l="0" t="0" r="0" b="0"/>
              <a:pathLst>
                <a:path w="1106" h="3691">
                  <a:moveTo>
                    <a:pt x="127" y="3143"/>
                  </a:moveTo>
                  <a:cubicBezTo>
                    <a:pt x="127" y="3143"/>
                    <a:pt x="61" y="3593"/>
                    <a:pt x="221" y="3691"/>
                  </a:cubicBezTo>
                  <a:lnTo>
                    <a:pt x="440" y="3691"/>
                  </a:lnTo>
                  <a:lnTo>
                    <a:pt x="596" y="3589"/>
                  </a:lnTo>
                  <a:cubicBezTo>
                    <a:pt x="596" y="3589"/>
                    <a:pt x="665" y="3404"/>
                    <a:pt x="596" y="3324"/>
                  </a:cubicBezTo>
                  <a:cubicBezTo>
                    <a:pt x="527" y="3244"/>
                    <a:pt x="534" y="3110"/>
                    <a:pt x="534" y="3110"/>
                  </a:cubicBezTo>
                  <a:lnTo>
                    <a:pt x="534" y="2743"/>
                  </a:lnTo>
                  <a:cubicBezTo>
                    <a:pt x="534" y="2743"/>
                    <a:pt x="527" y="2343"/>
                    <a:pt x="582" y="2132"/>
                  </a:cubicBezTo>
                  <a:cubicBezTo>
                    <a:pt x="636" y="1925"/>
                    <a:pt x="669" y="1798"/>
                    <a:pt x="669" y="1798"/>
                  </a:cubicBezTo>
                  <a:cubicBezTo>
                    <a:pt x="669" y="1798"/>
                    <a:pt x="655" y="1446"/>
                    <a:pt x="669" y="1398"/>
                  </a:cubicBezTo>
                  <a:cubicBezTo>
                    <a:pt x="687" y="1351"/>
                    <a:pt x="822" y="1097"/>
                    <a:pt x="822" y="1057"/>
                  </a:cubicBezTo>
                  <a:cubicBezTo>
                    <a:pt x="822" y="1017"/>
                    <a:pt x="997" y="432"/>
                    <a:pt x="1029" y="392"/>
                  </a:cubicBezTo>
                  <a:cubicBezTo>
                    <a:pt x="1062" y="352"/>
                    <a:pt x="1106" y="90"/>
                    <a:pt x="1106" y="90"/>
                  </a:cubicBezTo>
                  <a:cubicBezTo>
                    <a:pt x="1106" y="90"/>
                    <a:pt x="673" y="32"/>
                    <a:pt x="644" y="18"/>
                  </a:cubicBezTo>
                  <a:cubicBezTo>
                    <a:pt x="615" y="0"/>
                    <a:pt x="181" y="18"/>
                    <a:pt x="181" y="18"/>
                  </a:cubicBezTo>
                  <a:cubicBezTo>
                    <a:pt x="181" y="18"/>
                    <a:pt x="21" y="490"/>
                    <a:pt x="47" y="588"/>
                  </a:cubicBezTo>
                  <a:cubicBezTo>
                    <a:pt x="69" y="686"/>
                    <a:pt x="120" y="959"/>
                    <a:pt x="94" y="1024"/>
                  </a:cubicBezTo>
                  <a:cubicBezTo>
                    <a:pt x="69" y="1086"/>
                    <a:pt x="109" y="1257"/>
                    <a:pt x="109" y="1257"/>
                  </a:cubicBezTo>
                  <a:cubicBezTo>
                    <a:pt x="109" y="1257"/>
                    <a:pt x="134" y="1584"/>
                    <a:pt x="141" y="1631"/>
                  </a:cubicBezTo>
                  <a:cubicBezTo>
                    <a:pt x="149" y="1678"/>
                    <a:pt x="0" y="1805"/>
                    <a:pt x="43" y="1893"/>
                  </a:cubicBezTo>
                  <a:cubicBezTo>
                    <a:pt x="87" y="1983"/>
                    <a:pt x="10" y="2612"/>
                    <a:pt x="36" y="2677"/>
                  </a:cubicBezTo>
                  <a:cubicBezTo>
                    <a:pt x="61" y="2743"/>
                    <a:pt x="127" y="3143"/>
                    <a:pt x="127" y="3143"/>
                  </a:cubicBezTo>
                </a:path>
              </a:pathLst>
            </a:custGeom>
            <a:solidFill>
              <a:srgbClr val="383837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9" name="path"/>
            <p:cNvSpPr/>
            <p:nvPr/>
          </p:nvSpPr>
          <p:spPr>
            <a:xfrm>
              <a:off x="198526" y="1407553"/>
              <a:ext cx="786510" cy="2443492"/>
            </a:xfrm>
            <a:custGeom>
              <a:avLst/>
              <a:gdLst/>
              <a:ahLst/>
              <a:cxnLst/>
              <a:rect l="0" t="0" r="0" b="0"/>
              <a:pathLst>
                <a:path w="1238" h="3848">
                  <a:moveTo>
                    <a:pt x="641" y="2006"/>
                  </a:moveTo>
                  <a:cubicBezTo>
                    <a:pt x="579" y="1945"/>
                    <a:pt x="338" y="1854"/>
                    <a:pt x="178" y="1799"/>
                  </a:cubicBezTo>
                  <a:cubicBezTo>
                    <a:pt x="163" y="1854"/>
                    <a:pt x="40" y="1970"/>
                    <a:pt x="80" y="2050"/>
                  </a:cubicBezTo>
                  <a:cubicBezTo>
                    <a:pt x="120" y="2133"/>
                    <a:pt x="58" y="2682"/>
                    <a:pt x="69" y="2812"/>
                  </a:cubicBezTo>
                  <a:cubicBezTo>
                    <a:pt x="69" y="2812"/>
                    <a:pt x="69" y="2816"/>
                    <a:pt x="69" y="2820"/>
                  </a:cubicBezTo>
                  <a:cubicBezTo>
                    <a:pt x="69" y="2820"/>
                    <a:pt x="69" y="2823"/>
                    <a:pt x="69" y="2823"/>
                  </a:cubicBezTo>
                  <a:cubicBezTo>
                    <a:pt x="69" y="2827"/>
                    <a:pt x="69" y="2827"/>
                    <a:pt x="69" y="2827"/>
                  </a:cubicBezTo>
                  <a:cubicBezTo>
                    <a:pt x="72" y="2831"/>
                    <a:pt x="72" y="2831"/>
                    <a:pt x="72" y="2834"/>
                  </a:cubicBezTo>
                  <a:cubicBezTo>
                    <a:pt x="98" y="2900"/>
                    <a:pt x="163" y="3299"/>
                    <a:pt x="163" y="3299"/>
                  </a:cubicBezTo>
                  <a:cubicBezTo>
                    <a:pt x="163" y="3299"/>
                    <a:pt x="102" y="3724"/>
                    <a:pt x="244" y="3837"/>
                  </a:cubicBezTo>
                  <a:lnTo>
                    <a:pt x="247" y="3833"/>
                  </a:lnTo>
                  <a:cubicBezTo>
                    <a:pt x="251" y="3837"/>
                    <a:pt x="255" y="3844"/>
                    <a:pt x="258" y="3848"/>
                  </a:cubicBezTo>
                  <a:lnTo>
                    <a:pt x="477" y="3848"/>
                  </a:lnTo>
                  <a:lnTo>
                    <a:pt x="619" y="3757"/>
                  </a:lnTo>
                  <a:cubicBezTo>
                    <a:pt x="579" y="3691"/>
                    <a:pt x="542" y="3630"/>
                    <a:pt x="542" y="3630"/>
                  </a:cubicBezTo>
                  <a:lnTo>
                    <a:pt x="309" y="3630"/>
                  </a:lnTo>
                  <a:cubicBezTo>
                    <a:pt x="327" y="3510"/>
                    <a:pt x="634" y="3481"/>
                    <a:pt x="634" y="3481"/>
                  </a:cubicBezTo>
                  <a:cubicBezTo>
                    <a:pt x="586" y="3408"/>
                    <a:pt x="335" y="3495"/>
                    <a:pt x="222" y="3539"/>
                  </a:cubicBezTo>
                  <a:cubicBezTo>
                    <a:pt x="189" y="3481"/>
                    <a:pt x="214" y="3357"/>
                    <a:pt x="225" y="3303"/>
                  </a:cubicBezTo>
                  <a:cubicBezTo>
                    <a:pt x="298" y="3314"/>
                    <a:pt x="378" y="3397"/>
                    <a:pt x="378" y="3397"/>
                  </a:cubicBezTo>
                  <a:lnTo>
                    <a:pt x="233" y="3147"/>
                  </a:lnTo>
                  <a:cubicBezTo>
                    <a:pt x="218" y="3096"/>
                    <a:pt x="378" y="3179"/>
                    <a:pt x="378" y="3179"/>
                  </a:cubicBezTo>
                  <a:lnTo>
                    <a:pt x="225" y="3030"/>
                  </a:lnTo>
                  <a:cubicBezTo>
                    <a:pt x="225" y="3030"/>
                    <a:pt x="317" y="2980"/>
                    <a:pt x="378" y="2874"/>
                  </a:cubicBezTo>
                  <a:cubicBezTo>
                    <a:pt x="440" y="2765"/>
                    <a:pt x="327" y="2682"/>
                    <a:pt x="327" y="2682"/>
                  </a:cubicBezTo>
                  <a:cubicBezTo>
                    <a:pt x="327" y="2682"/>
                    <a:pt x="149" y="2805"/>
                    <a:pt x="185" y="2649"/>
                  </a:cubicBezTo>
                  <a:cubicBezTo>
                    <a:pt x="185" y="2638"/>
                    <a:pt x="189" y="2627"/>
                    <a:pt x="193" y="2616"/>
                  </a:cubicBezTo>
                  <a:cubicBezTo>
                    <a:pt x="236" y="2475"/>
                    <a:pt x="378" y="2359"/>
                    <a:pt x="378" y="2359"/>
                  </a:cubicBezTo>
                  <a:lnTo>
                    <a:pt x="174" y="2359"/>
                  </a:lnTo>
                  <a:cubicBezTo>
                    <a:pt x="218" y="2242"/>
                    <a:pt x="491" y="2268"/>
                    <a:pt x="433" y="2199"/>
                  </a:cubicBezTo>
                  <a:cubicBezTo>
                    <a:pt x="419" y="2184"/>
                    <a:pt x="397" y="2170"/>
                    <a:pt x="368" y="2159"/>
                  </a:cubicBezTo>
                  <a:cubicBezTo>
                    <a:pt x="287" y="2130"/>
                    <a:pt x="174" y="2126"/>
                    <a:pt x="174" y="2126"/>
                  </a:cubicBezTo>
                  <a:lnTo>
                    <a:pt x="309" y="2093"/>
                  </a:lnTo>
                  <a:lnTo>
                    <a:pt x="185" y="2006"/>
                  </a:lnTo>
                  <a:cubicBezTo>
                    <a:pt x="287" y="1963"/>
                    <a:pt x="641" y="2006"/>
                    <a:pt x="641" y="2006"/>
                  </a:cubicBezTo>
                </a:path>
                <a:path w="1238" h="3848">
                  <a:moveTo>
                    <a:pt x="680" y="174"/>
                  </a:moveTo>
                  <a:cubicBezTo>
                    <a:pt x="651" y="160"/>
                    <a:pt x="218" y="174"/>
                    <a:pt x="218" y="174"/>
                  </a:cubicBezTo>
                  <a:cubicBezTo>
                    <a:pt x="218" y="174"/>
                    <a:pt x="0" y="593"/>
                    <a:pt x="25" y="691"/>
                  </a:cubicBezTo>
                  <a:cubicBezTo>
                    <a:pt x="47" y="789"/>
                    <a:pt x="54" y="1069"/>
                    <a:pt x="32" y="1131"/>
                  </a:cubicBezTo>
                  <a:cubicBezTo>
                    <a:pt x="7" y="1197"/>
                    <a:pt x="65" y="1429"/>
                    <a:pt x="65" y="1429"/>
                  </a:cubicBezTo>
                  <a:cubicBezTo>
                    <a:pt x="65" y="1429"/>
                    <a:pt x="160" y="1582"/>
                    <a:pt x="167" y="1695"/>
                  </a:cubicBezTo>
                  <a:cubicBezTo>
                    <a:pt x="287" y="1571"/>
                    <a:pt x="378" y="1386"/>
                    <a:pt x="378" y="1386"/>
                  </a:cubicBezTo>
                  <a:cubicBezTo>
                    <a:pt x="331" y="1419"/>
                    <a:pt x="225" y="1444"/>
                    <a:pt x="225" y="1444"/>
                  </a:cubicBezTo>
                  <a:cubicBezTo>
                    <a:pt x="236" y="1328"/>
                    <a:pt x="323" y="920"/>
                    <a:pt x="323" y="920"/>
                  </a:cubicBezTo>
                  <a:cubicBezTo>
                    <a:pt x="323" y="920"/>
                    <a:pt x="734" y="629"/>
                    <a:pt x="378" y="520"/>
                  </a:cubicBezTo>
                  <a:cubicBezTo>
                    <a:pt x="414" y="378"/>
                    <a:pt x="858" y="520"/>
                    <a:pt x="858" y="520"/>
                  </a:cubicBezTo>
                  <a:lnTo>
                    <a:pt x="1047" y="593"/>
                  </a:lnTo>
                  <a:cubicBezTo>
                    <a:pt x="1055" y="571"/>
                    <a:pt x="1062" y="556"/>
                    <a:pt x="1066" y="549"/>
                  </a:cubicBezTo>
                  <a:cubicBezTo>
                    <a:pt x="1098" y="509"/>
                    <a:pt x="1142" y="247"/>
                    <a:pt x="1142" y="247"/>
                  </a:cubicBezTo>
                  <a:cubicBezTo>
                    <a:pt x="1142" y="247"/>
                    <a:pt x="709" y="189"/>
                    <a:pt x="680" y="174"/>
                  </a:cubicBezTo>
                </a:path>
                <a:path w="1238" h="3848">
                  <a:moveTo>
                    <a:pt x="380" y="143"/>
                  </a:moveTo>
                  <a:cubicBezTo>
                    <a:pt x="380" y="143"/>
                    <a:pt x="875" y="304"/>
                    <a:pt x="1075" y="297"/>
                  </a:cubicBezTo>
                  <a:lnTo>
                    <a:pt x="1238" y="223"/>
                  </a:lnTo>
                  <a:lnTo>
                    <a:pt x="1216" y="62"/>
                  </a:lnTo>
                  <a:lnTo>
                    <a:pt x="413" y="0"/>
                  </a:lnTo>
                  <a:lnTo>
                    <a:pt x="380" y="143"/>
                  </a:lnTo>
                </a:path>
              </a:pathLst>
            </a:custGeom>
            <a:solidFill>
              <a:srgbClr val="2E2C2C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0" name="path"/>
            <p:cNvSpPr/>
            <p:nvPr/>
          </p:nvSpPr>
          <p:spPr>
            <a:xfrm>
              <a:off x="478510" y="147624"/>
              <a:ext cx="496341" cy="1374470"/>
            </a:xfrm>
            <a:custGeom>
              <a:avLst/>
              <a:gdLst/>
              <a:ahLst/>
              <a:cxnLst/>
              <a:rect l="0" t="0" r="0" b="0"/>
              <a:pathLst>
                <a:path w="781" h="2164">
                  <a:moveTo>
                    <a:pt x="7" y="1939"/>
                  </a:moveTo>
                  <a:cubicBezTo>
                    <a:pt x="7" y="1939"/>
                    <a:pt x="0" y="2091"/>
                    <a:pt x="258" y="2128"/>
                  </a:cubicBezTo>
                  <a:cubicBezTo>
                    <a:pt x="512" y="2164"/>
                    <a:pt x="727" y="2164"/>
                    <a:pt x="781" y="2091"/>
                  </a:cubicBezTo>
                  <a:lnTo>
                    <a:pt x="701" y="1409"/>
                  </a:lnTo>
                  <a:cubicBezTo>
                    <a:pt x="701" y="1409"/>
                    <a:pt x="756" y="1107"/>
                    <a:pt x="741" y="969"/>
                  </a:cubicBezTo>
                  <a:cubicBezTo>
                    <a:pt x="727" y="828"/>
                    <a:pt x="541" y="403"/>
                    <a:pt x="541" y="403"/>
                  </a:cubicBezTo>
                  <a:cubicBezTo>
                    <a:pt x="541" y="403"/>
                    <a:pt x="585" y="196"/>
                    <a:pt x="512" y="116"/>
                  </a:cubicBezTo>
                  <a:lnTo>
                    <a:pt x="447" y="286"/>
                  </a:lnTo>
                  <a:cubicBezTo>
                    <a:pt x="447" y="286"/>
                    <a:pt x="374" y="286"/>
                    <a:pt x="90" y="0"/>
                  </a:cubicBezTo>
                  <a:cubicBezTo>
                    <a:pt x="90" y="0"/>
                    <a:pt x="32" y="65"/>
                    <a:pt x="7" y="101"/>
                  </a:cubicBezTo>
                  <a:lnTo>
                    <a:pt x="7" y="1939"/>
                  </a:lnTo>
                </a:path>
              </a:pathLst>
            </a:custGeom>
            <a:solidFill>
              <a:srgbClr val="D8DCE8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" name="path"/>
            <p:cNvSpPr/>
            <p:nvPr/>
          </p:nvSpPr>
          <p:spPr>
            <a:xfrm>
              <a:off x="478510" y="147624"/>
              <a:ext cx="496341" cy="1374470"/>
            </a:xfrm>
            <a:custGeom>
              <a:avLst/>
              <a:gdLst/>
              <a:ahLst/>
              <a:cxnLst/>
              <a:rect l="0" t="0" r="0" b="0"/>
              <a:pathLst>
                <a:path w="781" h="2164">
                  <a:moveTo>
                    <a:pt x="541" y="2099"/>
                  </a:moveTo>
                  <a:cubicBezTo>
                    <a:pt x="239" y="2084"/>
                    <a:pt x="141" y="1848"/>
                    <a:pt x="141" y="1848"/>
                  </a:cubicBezTo>
                  <a:cubicBezTo>
                    <a:pt x="141" y="1848"/>
                    <a:pt x="61" y="1706"/>
                    <a:pt x="163" y="1706"/>
                  </a:cubicBezTo>
                  <a:cubicBezTo>
                    <a:pt x="265" y="1710"/>
                    <a:pt x="541" y="1924"/>
                    <a:pt x="541" y="1924"/>
                  </a:cubicBezTo>
                  <a:cubicBezTo>
                    <a:pt x="472" y="1761"/>
                    <a:pt x="301" y="1554"/>
                    <a:pt x="170" y="1350"/>
                  </a:cubicBezTo>
                  <a:cubicBezTo>
                    <a:pt x="40" y="1144"/>
                    <a:pt x="116" y="286"/>
                    <a:pt x="116" y="286"/>
                  </a:cubicBezTo>
                  <a:lnTo>
                    <a:pt x="283" y="439"/>
                  </a:lnTo>
                  <a:lnTo>
                    <a:pt x="170" y="250"/>
                  </a:lnTo>
                  <a:cubicBezTo>
                    <a:pt x="261" y="305"/>
                    <a:pt x="316" y="279"/>
                    <a:pt x="349" y="228"/>
                  </a:cubicBezTo>
                  <a:cubicBezTo>
                    <a:pt x="290" y="188"/>
                    <a:pt x="210" y="119"/>
                    <a:pt x="90" y="0"/>
                  </a:cubicBezTo>
                  <a:cubicBezTo>
                    <a:pt x="90" y="0"/>
                    <a:pt x="32" y="65"/>
                    <a:pt x="7" y="101"/>
                  </a:cubicBezTo>
                  <a:lnTo>
                    <a:pt x="7" y="1939"/>
                  </a:lnTo>
                  <a:cubicBezTo>
                    <a:pt x="7" y="1939"/>
                    <a:pt x="0" y="2091"/>
                    <a:pt x="258" y="2128"/>
                  </a:cubicBezTo>
                  <a:cubicBezTo>
                    <a:pt x="512" y="2164"/>
                    <a:pt x="727" y="2164"/>
                    <a:pt x="781" y="2091"/>
                  </a:cubicBezTo>
                  <a:lnTo>
                    <a:pt x="781" y="2088"/>
                  </a:lnTo>
                  <a:cubicBezTo>
                    <a:pt x="698" y="2095"/>
                    <a:pt x="614" y="2099"/>
                    <a:pt x="541" y="2099"/>
                  </a:cubicBezTo>
                </a:path>
              </a:pathLst>
            </a:custGeom>
            <a:solidFill>
              <a:srgbClr val="AFB0B2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2" name="path"/>
            <p:cNvSpPr/>
            <p:nvPr/>
          </p:nvSpPr>
          <p:spPr>
            <a:xfrm>
              <a:off x="0" y="190893"/>
              <a:ext cx="733044" cy="1758810"/>
            </a:xfrm>
            <a:custGeom>
              <a:avLst/>
              <a:gdLst/>
              <a:ahLst/>
              <a:cxnLst/>
              <a:rect l="0" t="0" r="0" b="0"/>
              <a:pathLst>
                <a:path w="1154" h="2769">
                  <a:moveTo>
                    <a:pt x="0" y="2649"/>
                  </a:moveTo>
                  <a:lnTo>
                    <a:pt x="421" y="2769"/>
                  </a:lnTo>
                  <a:cubicBezTo>
                    <a:pt x="421" y="2769"/>
                    <a:pt x="911" y="1825"/>
                    <a:pt x="954" y="1778"/>
                  </a:cubicBezTo>
                  <a:cubicBezTo>
                    <a:pt x="998" y="1727"/>
                    <a:pt x="1154" y="1593"/>
                    <a:pt x="1121" y="1314"/>
                  </a:cubicBezTo>
                  <a:cubicBezTo>
                    <a:pt x="1092" y="1034"/>
                    <a:pt x="1060" y="377"/>
                    <a:pt x="736" y="0"/>
                  </a:cubicBezTo>
                  <a:cubicBezTo>
                    <a:pt x="736" y="0"/>
                    <a:pt x="602" y="185"/>
                    <a:pt x="421" y="174"/>
                  </a:cubicBezTo>
                  <a:lnTo>
                    <a:pt x="428" y="863"/>
                  </a:lnTo>
                  <a:cubicBezTo>
                    <a:pt x="428" y="863"/>
                    <a:pt x="333" y="2011"/>
                    <a:pt x="0" y="2649"/>
                  </a:cubicBezTo>
                </a:path>
              </a:pathLst>
            </a:custGeom>
            <a:solidFill>
              <a:srgbClr val="383837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3" name="path"/>
            <p:cNvSpPr/>
            <p:nvPr/>
          </p:nvSpPr>
          <p:spPr>
            <a:xfrm>
              <a:off x="689775" y="328345"/>
              <a:ext cx="295262" cy="1170838"/>
            </a:xfrm>
            <a:custGeom>
              <a:avLst/>
              <a:gdLst/>
              <a:ahLst/>
              <a:cxnLst/>
              <a:rect l="0" t="0" r="0" b="0"/>
              <a:pathLst>
                <a:path w="464" h="1843">
                  <a:moveTo>
                    <a:pt x="248" y="1716"/>
                  </a:moveTo>
                  <a:lnTo>
                    <a:pt x="369" y="1843"/>
                  </a:lnTo>
                  <a:lnTo>
                    <a:pt x="464" y="1738"/>
                  </a:lnTo>
                  <a:cubicBezTo>
                    <a:pt x="464" y="1738"/>
                    <a:pt x="391" y="989"/>
                    <a:pt x="358" y="792"/>
                  </a:cubicBezTo>
                  <a:cubicBezTo>
                    <a:pt x="322" y="596"/>
                    <a:pt x="157" y="192"/>
                    <a:pt x="157" y="192"/>
                  </a:cubicBezTo>
                  <a:cubicBezTo>
                    <a:pt x="157" y="192"/>
                    <a:pt x="223" y="80"/>
                    <a:pt x="113" y="0"/>
                  </a:cubicBezTo>
                  <a:cubicBezTo>
                    <a:pt x="113" y="0"/>
                    <a:pt x="21" y="18"/>
                    <a:pt x="0" y="116"/>
                  </a:cubicBezTo>
                  <a:lnTo>
                    <a:pt x="51" y="214"/>
                  </a:lnTo>
                  <a:cubicBezTo>
                    <a:pt x="51" y="214"/>
                    <a:pt x="131" y="530"/>
                    <a:pt x="150" y="669"/>
                  </a:cubicBezTo>
                  <a:cubicBezTo>
                    <a:pt x="168" y="811"/>
                    <a:pt x="175" y="1640"/>
                    <a:pt x="248" y="1716"/>
                  </a:cubicBezTo>
                </a:path>
              </a:pathLst>
            </a:custGeom>
            <a:solidFill>
              <a:srgbClr val="9D3D25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4" name="path"/>
            <p:cNvSpPr/>
            <p:nvPr/>
          </p:nvSpPr>
          <p:spPr>
            <a:xfrm>
              <a:off x="985037" y="758494"/>
              <a:ext cx="661771" cy="475982"/>
            </a:xfrm>
            <a:custGeom>
              <a:avLst/>
              <a:gdLst/>
              <a:ahLst/>
              <a:cxnLst/>
              <a:rect l="0" t="0" r="0" b="0"/>
              <a:pathLst>
                <a:path w="1042" h="749">
                  <a:moveTo>
                    <a:pt x="1005" y="549"/>
                  </a:moveTo>
                  <a:cubicBezTo>
                    <a:pt x="1005" y="549"/>
                    <a:pt x="1042" y="323"/>
                    <a:pt x="867" y="196"/>
                  </a:cubicBezTo>
                  <a:cubicBezTo>
                    <a:pt x="867" y="196"/>
                    <a:pt x="573" y="251"/>
                    <a:pt x="559" y="276"/>
                  </a:cubicBezTo>
                  <a:cubicBezTo>
                    <a:pt x="548" y="298"/>
                    <a:pt x="461" y="327"/>
                    <a:pt x="461" y="327"/>
                  </a:cubicBezTo>
                  <a:cubicBezTo>
                    <a:pt x="461" y="327"/>
                    <a:pt x="334" y="320"/>
                    <a:pt x="315" y="327"/>
                  </a:cubicBezTo>
                  <a:cubicBezTo>
                    <a:pt x="297" y="334"/>
                    <a:pt x="210" y="276"/>
                    <a:pt x="181" y="327"/>
                  </a:cubicBezTo>
                  <a:lnTo>
                    <a:pt x="134" y="280"/>
                  </a:lnTo>
                  <a:cubicBezTo>
                    <a:pt x="134" y="280"/>
                    <a:pt x="152" y="123"/>
                    <a:pt x="43" y="0"/>
                  </a:cubicBezTo>
                  <a:lnTo>
                    <a:pt x="0" y="636"/>
                  </a:lnTo>
                  <a:lnTo>
                    <a:pt x="21" y="745"/>
                  </a:lnTo>
                  <a:cubicBezTo>
                    <a:pt x="21" y="745"/>
                    <a:pt x="344" y="749"/>
                    <a:pt x="443" y="698"/>
                  </a:cubicBezTo>
                  <a:cubicBezTo>
                    <a:pt x="541" y="647"/>
                    <a:pt x="944" y="600"/>
                    <a:pt x="1005" y="549"/>
                  </a:cubicBezTo>
                </a:path>
              </a:pathLst>
            </a:custGeom>
            <a:solidFill>
              <a:srgbClr val="383837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" name="path"/>
            <p:cNvSpPr/>
            <p:nvPr/>
          </p:nvSpPr>
          <p:spPr>
            <a:xfrm>
              <a:off x="195986" y="223989"/>
              <a:ext cx="1425371" cy="1453362"/>
            </a:xfrm>
            <a:custGeom>
              <a:avLst/>
              <a:gdLst/>
              <a:ahLst/>
              <a:cxnLst/>
              <a:rect l="0" t="0" r="0" b="0"/>
              <a:pathLst>
                <a:path w="2244" h="2288">
                  <a:moveTo>
                    <a:pt x="2110" y="1037"/>
                  </a:moveTo>
                  <a:cubicBezTo>
                    <a:pt x="2110" y="1037"/>
                    <a:pt x="1815" y="1091"/>
                    <a:pt x="1801" y="1116"/>
                  </a:cubicBezTo>
                  <a:cubicBezTo>
                    <a:pt x="1790" y="1138"/>
                    <a:pt x="1702" y="1167"/>
                    <a:pt x="1702" y="1167"/>
                  </a:cubicBezTo>
                  <a:cubicBezTo>
                    <a:pt x="1702" y="1167"/>
                    <a:pt x="1575" y="1160"/>
                    <a:pt x="1557" y="1167"/>
                  </a:cubicBezTo>
                  <a:cubicBezTo>
                    <a:pt x="1542" y="1174"/>
                    <a:pt x="1495" y="1142"/>
                    <a:pt x="1455" y="1149"/>
                  </a:cubicBezTo>
                  <a:cubicBezTo>
                    <a:pt x="1440" y="1200"/>
                    <a:pt x="1422" y="1257"/>
                    <a:pt x="1393" y="1279"/>
                  </a:cubicBezTo>
                  <a:lnTo>
                    <a:pt x="1477" y="1261"/>
                  </a:lnTo>
                  <a:cubicBezTo>
                    <a:pt x="1477" y="1261"/>
                    <a:pt x="1382" y="1474"/>
                    <a:pt x="1342" y="1511"/>
                  </a:cubicBezTo>
                  <a:cubicBezTo>
                    <a:pt x="1342" y="1511"/>
                    <a:pt x="1557" y="1377"/>
                    <a:pt x="1557" y="1272"/>
                  </a:cubicBezTo>
                  <a:cubicBezTo>
                    <a:pt x="1557" y="1167"/>
                    <a:pt x="1746" y="1214"/>
                    <a:pt x="1746" y="1214"/>
                  </a:cubicBezTo>
                  <a:cubicBezTo>
                    <a:pt x="1746" y="1214"/>
                    <a:pt x="1859" y="1308"/>
                    <a:pt x="1644" y="1442"/>
                  </a:cubicBezTo>
                  <a:cubicBezTo>
                    <a:pt x="1644" y="1442"/>
                    <a:pt x="1873" y="1305"/>
                    <a:pt x="1931" y="1167"/>
                  </a:cubicBezTo>
                  <a:cubicBezTo>
                    <a:pt x="1986" y="1030"/>
                    <a:pt x="2066" y="1214"/>
                    <a:pt x="2066" y="1214"/>
                  </a:cubicBezTo>
                  <a:cubicBezTo>
                    <a:pt x="2066" y="1214"/>
                    <a:pt x="2222" y="1272"/>
                    <a:pt x="2222" y="1272"/>
                  </a:cubicBezTo>
                  <a:lnTo>
                    <a:pt x="2244" y="1268"/>
                  </a:lnTo>
                  <a:cubicBezTo>
                    <a:pt x="2233" y="1196"/>
                    <a:pt x="2201" y="1102"/>
                    <a:pt x="2110" y="1037"/>
                  </a:cubicBezTo>
                </a:path>
                <a:path w="2244" h="2288">
                  <a:moveTo>
                    <a:pt x="513" y="1956"/>
                  </a:moveTo>
                  <a:cubicBezTo>
                    <a:pt x="578" y="1832"/>
                    <a:pt x="633" y="1741"/>
                    <a:pt x="644" y="1727"/>
                  </a:cubicBezTo>
                  <a:cubicBezTo>
                    <a:pt x="669" y="1697"/>
                    <a:pt x="728" y="1643"/>
                    <a:pt x="771" y="1552"/>
                  </a:cubicBezTo>
                  <a:cubicBezTo>
                    <a:pt x="786" y="1414"/>
                    <a:pt x="793" y="1272"/>
                    <a:pt x="779" y="1214"/>
                  </a:cubicBezTo>
                  <a:cubicBezTo>
                    <a:pt x="742" y="1079"/>
                    <a:pt x="415" y="279"/>
                    <a:pt x="415" y="279"/>
                  </a:cubicBezTo>
                  <a:lnTo>
                    <a:pt x="451" y="218"/>
                  </a:lnTo>
                  <a:lnTo>
                    <a:pt x="378" y="0"/>
                  </a:lnTo>
                  <a:cubicBezTo>
                    <a:pt x="371" y="7"/>
                    <a:pt x="364" y="10"/>
                    <a:pt x="356" y="18"/>
                  </a:cubicBezTo>
                  <a:lnTo>
                    <a:pt x="382" y="199"/>
                  </a:lnTo>
                  <a:lnTo>
                    <a:pt x="382" y="279"/>
                  </a:lnTo>
                  <a:cubicBezTo>
                    <a:pt x="382" y="279"/>
                    <a:pt x="702" y="1138"/>
                    <a:pt x="731" y="1228"/>
                  </a:cubicBezTo>
                  <a:cubicBezTo>
                    <a:pt x="764" y="1316"/>
                    <a:pt x="633" y="1588"/>
                    <a:pt x="586" y="1676"/>
                  </a:cubicBezTo>
                  <a:cubicBezTo>
                    <a:pt x="560" y="1723"/>
                    <a:pt x="535" y="1850"/>
                    <a:pt x="513" y="1956"/>
                  </a:cubicBezTo>
                </a:path>
                <a:path w="2244" h="2288">
                  <a:moveTo>
                    <a:pt x="359" y="607"/>
                  </a:moveTo>
                  <a:lnTo>
                    <a:pt x="501" y="723"/>
                  </a:lnTo>
                  <a:cubicBezTo>
                    <a:pt x="501" y="723"/>
                    <a:pt x="243" y="400"/>
                    <a:pt x="210" y="316"/>
                  </a:cubicBezTo>
                  <a:cubicBezTo>
                    <a:pt x="192" y="273"/>
                    <a:pt x="152" y="215"/>
                    <a:pt x="112" y="164"/>
                  </a:cubicBezTo>
                  <a:lnTo>
                    <a:pt x="116" y="810"/>
                  </a:lnTo>
                  <a:cubicBezTo>
                    <a:pt x="116" y="810"/>
                    <a:pt x="87" y="1184"/>
                    <a:pt x="0" y="1624"/>
                  </a:cubicBezTo>
                  <a:lnTo>
                    <a:pt x="105" y="1842"/>
                  </a:lnTo>
                  <a:lnTo>
                    <a:pt x="337" y="2288"/>
                  </a:lnTo>
                  <a:cubicBezTo>
                    <a:pt x="377" y="2212"/>
                    <a:pt x="421" y="2132"/>
                    <a:pt x="461" y="2059"/>
                  </a:cubicBezTo>
                  <a:cubicBezTo>
                    <a:pt x="403" y="1889"/>
                    <a:pt x="308" y="1609"/>
                    <a:pt x="308" y="1584"/>
                  </a:cubicBezTo>
                  <a:cubicBezTo>
                    <a:pt x="308" y="1555"/>
                    <a:pt x="381" y="1555"/>
                    <a:pt x="428" y="1584"/>
                  </a:cubicBezTo>
                  <a:lnTo>
                    <a:pt x="308" y="1511"/>
                  </a:lnTo>
                  <a:lnTo>
                    <a:pt x="283" y="1213"/>
                  </a:lnTo>
                  <a:cubicBezTo>
                    <a:pt x="283" y="1213"/>
                    <a:pt x="326" y="1112"/>
                    <a:pt x="319" y="1035"/>
                  </a:cubicBezTo>
                  <a:cubicBezTo>
                    <a:pt x="312" y="955"/>
                    <a:pt x="359" y="839"/>
                    <a:pt x="359" y="839"/>
                  </a:cubicBezTo>
                  <a:lnTo>
                    <a:pt x="359" y="607"/>
                  </a:lnTo>
                </a:path>
                <a:path w="2244" h="2288">
                  <a:moveTo>
                    <a:pt x="384" y="432"/>
                  </a:moveTo>
                  <a:lnTo>
                    <a:pt x="253" y="92"/>
                  </a:lnTo>
                  <a:cubicBezTo>
                    <a:pt x="232" y="103"/>
                    <a:pt x="210" y="110"/>
                    <a:pt x="188" y="113"/>
                  </a:cubicBezTo>
                  <a:cubicBezTo>
                    <a:pt x="239" y="168"/>
                    <a:pt x="304" y="266"/>
                    <a:pt x="384" y="432"/>
                  </a:cubicBezTo>
                </a:path>
              </a:pathLst>
            </a:custGeom>
            <a:solidFill>
              <a:srgbClr val="2E2C2C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" name="path"/>
            <p:cNvSpPr/>
            <p:nvPr/>
          </p:nvSpPr>
          <p:spPr>
            <a:xfrm>
              <a:off x="338518" y="1616265"/>
              <a:ext cx="198539" cy="343623"/>
            </a:xfrm>
            <a:custGeom>
              <a:avLst/>
              <a:gdLst/>
              <a:ahLst/>
              <a:cxnLst/>
              <a:rect l="0" t="0" r="0" b="0"/>
              <a:pathLst>
                <a:path w="312" h="541">
                  <a:moveTo>
                    <a:pt x="14" y="167"/>
                  </a:moveTo>
                  <a:cubicBezTo>
                    <a:pt x="0" y="188"/>
                    <a:pt x="7" y="399"/>
                    <a:pt x="54" y="417"/>
                  </a:cubicBezTo>
                  <a:lnTo>
                    <a:pt x="54" y="541"/>
                  </a:lnTo>
                  <a:lnTo>
                    <a:pt x="312" y="319"/>
                  </a:lnTo>
                  <a:cubicBezTo>
                    <a:pt x="312" y="319"/>
                    <a:pt x="279" y="174"/>
                    <a:pt x="214" y="87"/>
                  </a:cubicBezTo>
                  <a:cubicBezTo>
                    <a:pt x="152" y="0"/>
                    <a:pt x="14" y="167"/>
                    <a:pt x="14" y="167"/>
                  </a:cubicBezTo>
                </a:path>
              </a:pathLst>
            </a:custGeom>
            <a:solidFill>
              <a:srgbClr val="EAAD6A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7" name="path"/>
            <p:cNvSpPr/>
            <p:nvPr/>
          </p:nvSpPr>
          <p:spPr>
            <a:xfrm>
              <a:off x="33083" y="300342"/>
              <a:ext cx="450519" cy="1489011"/>
            </a:xfrm>
            <a:custGeom>
              <a:avLst/>
              <a:gdLst/>
              <a:ahLst/>
              <a:cxnLst/>
              <a:rect l="0" t="0" r="0" b="0"/>
              <a:pathLst>
                <a:path w="709" h="2344">
                  <a:moveTo>
                    <a:pt x="396" y="2344"/>
                  </a:moveTo>
                  <a:cubicBezTo>
                    <a:pt x="396" y="2344"/>
                    <a:pt x="618" y="2152"/>
                    <a:pt x="709" y="2134"/>
                  </a:cubicBezTo>
                  <a:cubicBezTo>
                    <a:pt x="709" y="2134"/>
                    <a:pt x="523" y="1490"/>
                    <a:pt x="487" y="1392"/>
                  </a:cubicBezTo>
                  <a:lnTo>
                    <a:pt x="509" y="883"/>
                  </a:lnTo>
                  <a:cubicBezTo>
                    <a:pt x="509" y="883"/>
                    <a:pt x="622" y="578"/>
                    <a:pt x="614" y="487"/>
                  </a:cubicBezTo>
                  <a:cubicBezTo>
                    <a:pt x="611" y="396"/>
                    <a:pt x="367" y="0"/>
                    <a:pt x="367" y="0"/>
                  </a:cubicBezTo>
                  <a:cubicBezTo>
                    <a:pt x="367" y="0"/>
                    <a:pt x="232" y="47"/>
                    <a:pt x="181" y="90"/>
                  </a:cubicBezTo>
                  <a:cubicBezTo>
                    <a:pt x="134" y="134"/>
                    <a:pt x="145" y="141"/>
                    <a:pt x="145" y="141"/>
                  </a:cubicBezTo>
                  <a:cubicBezTo>
                    <a:pt x="145" y="141"/>
                    <a:pt x="80" y="316"/>
                    <a:pt x="69" y="334"/>
                  </a:cubicBezTo>
                  <a:cubicBezTo>
                    <a:pt x="54" y="352"/>
                    <a:pt x="69" y="570"/>
                    <a:pt x="69" y="570"/>
                  </a:cubicBezTo>
                  <a:cubicBezTo>
                    <a:pt x="69" y="570"/>
                    <a:pt x="10" y="585"/>
                    <a:pt x="18" y="628"/>
                  </a:cubicBezTo>
                  <a:cubicBezTo>
                    <a:pt x="25" y="672"/>
                    <a:pt x="0" y="745"/>
                    <a:pt x="18" y="774"/>
                  </a:cubicBezTo>
                  <a:cubicBezTo>
                    <a:pt x="36" y="807"/>
                    <a:pt x="80" y="832"/>
                    <a:pt x="80" y="832"/>
                  </a:cubicBezTo>
                  <a:cubicBezTo>
                    <a:pt x="80" y="832"/>
                    <a:pt x="47" y="1014"/>
                    <a:pt x="43" y="1047"/>
                  </a:cubicBezTo>
                  <a:cubicBezTo>
                    <a:pt x="36" y="1079"/>
                    <a:pt x="25" y="1268"/>
                    <a:pt x="36" y="1312"/>
                  </a:cubicBezTo>
                  <a:cubicBezTo>
                    <a:pt x="47" y="1356"/>
                    <a:pt x="98" y="1563"/>
                    <a:pt x="98" y="1563"/>
                  </a:cubicBezTo>
                  <a:cubicBezTo>
                    <a:pt x="98" y="1563"/>
                    <a:pt x="320" y="2297"/>
                    <a:pt x="396" y="2344"/>
                  </a:cubicBezTo>
                </a:path>
              </a:pathLst>
            </a:custGeom>
            <a:solidFill>
              <a:srgbClr val="383837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" name="path"/>
            <p:cNvSpPr/>
            <p:nvPr/>
          </p:nvSpPr>
          <p:spPr>
            <a:xfrm>
              <a:off x="33083" y="351256"/>
              <a:ext cx="343623" cy="1438097"/>
            </a:xfrm>
            <a:custGeom>
              <a:avLst/>
              <a:gdLst/>
              <a:ahLst/>
              <a:cxnLst/>
              <a:rect l="0" t="0" r="0" b="0"/>
              <a:pathLst>
                <a:path w="541" h="2264">
                  <a:moveTo>
                    <a:pt x="112" y="396"/>
                  </a:moveTo>
                  <a:cubicBezTo>
                    <a:pt x="112" y="392"/>
                    <a:pt x="112" y="392"/>
                    <a:pt x="108" y="392"/>
                  </a:cubicBezTo>
                  <a:cubicBezTo>
                    <a:pt x="112" y="392"/>
                    <a:pt x="112" y="392"/>
                    <a:pt x="112" y="396"/>
                  </a:cubicBezTo>
                  <a:moveTo>
                    <a:pt x="254" y="1755"/>
                  </a:moveTo>
                  <a:cubicBezTo>
                    <a:pt x="210" y="1726"/>
                    <a:pt x="94" y="1210"/>
                    <a:pt x="94" y="1210"/>
                  </a:cubicBezTo>
                  <a:cubicBezTo>
                    <a:pt x="94" y="1210"/>
                    <a:pt x="32" y="1185"/>
                    <a:pt x="159" y="1206"/>
                  </a:cubicBezTo>
                  <a:cubicBezTo>
                    <a:pt x="286" y="1232"/>
                    <a:pt x="403" y="1072"/>
                    <a:pt x="403" y="1072"/>
                  </a:cubicBezTo>
                  <a:cubicBezTo>
                    <a:pt x="403" y="1072"/>
                    <a:pt x="243" y="1141"/>
                    <a:pt x="207" y="1159"/>
                  </a:cubicBezTo>
                  <a:cubicBezTo>
                    <a:pt x="170" y="1177"/>
                    <a:pt x="79" y="1105"/>
                    <a:pt x="98" y="1072"/>
                  </a:cubicBezTo>
                  <a:cubicBezTo>
                    <a:pt x="116" y="1043"/>
                    <a:pt x="134" y="919"/>
                    <a:pt x="170" y="879"/>
                  </a:cubicBezTo>
                  <a:cubicBezTo>
                    <a:pt x="196" y="850"/>
                    <a:pt x="199" y="770"/>
                    <a:pt x="196" y="716"/>
                  </a:cubicBezTo>
                  <a:cubicBezTo>
                    <a:pt x="363" y="676"/>
                    <a:pt x="486" y="850"/>
                    <a:pt x="486" y="850"/>
                  </a:cubicBezTo>
                  <a:cubicBezTo>
                    <a:pt x="486" y="850"/>
                    <a:pt x="439" y="748"/>
                    <a:pt x="363" y="694"/>
                  </a:cubicBezTo>
                  <a:cubicBezTo>
                    <a:pt x="290" y="636"/>
                    <a:pt x="221" y="614"/>
                    <a:pt x="221" y="614"/>
                  </a:cubicBezTo>
                  <a:cubicBezTo>
                    <a:pt x="283" y="588"/>
                    <a:pt x="381" y="599"/>
                    <a:pt x="453" y="617"/>
                  </a:cubicBezTo>
                  <a:cubicBezTo>
                    <a:pt x="384" y="581"/>
                    <a:pt x="297" y="530"/>
                    <a:pt x="254" y="505"/>
                  </a:cubicBezTo>
                  <a:cubicBezTo>
                    <a:pt x="268" y="425"/>
                    <a:pt x="370" y="468"/>
                    <a:pt x="370" y="468"/>
                  </a:cubicBezTo>
                  <a:cubicBezTo>
                    <a:pt x="283" y="345"/>
                    <a:pt x="98" y="468"/>
                    <a:pt x="98" y="468"/>
                  </a:cubicBezTo>
                  <a:cubicBezTo>
                    <a:pt x="90" y="432"/>
                    <a:pt x="207" y="323"/>
                    <a:pt x="207" y="323"/>
                  </a:cubicBezTo>
                  <a:lnTo>
                    <a:pt x="105" y="363"/>
                  </a:lnTo>
                  <a:cubicBezTo>
                    <a:pt x="101" y="334"/>
                    <a:pt x="108" y="301"/>
                    <a:pt x="108" y="301"/>
                  </a:cubicBezTo>
                  <a:lnTo>
                    <a:pt x="207" y="116"/>
                  </a:lnTo>
                  <a:lnTo>
                    <a:pt x="207" y="0"/>
                  </a:lnTo>
                  <a:cubicBezTo>
                    <a:pt x="199" y="3"/>
                    <a:pt x="188" y="7"/>
                    <a:pt x="181" y="10"/>
                  </a:cubicBezTo>
                  <a:cubicBezTo>
                    <a:pt x="170" y="18"/>
                    <a:pt x="156" y="21"/>
                    <a:pt x="156" y="21"/>
                  </a:cubicBezTo>
                  <a:cubicBezTo>
                    <a:pt x="156" y="21"/>
                    <a:pt x="79" y="236"/>
                    <a:pt x="68" y="254"/>
                  </a:cubicBezTo>
                  <a:cubicBezTo>
                    <a:pt x="54" y="272"/>
                    <a:pt x="68" y="490"/>
                    <a:pt x="68" y="490"/>
                  </a:cubicBezTo>
                  <a:cubicBezTo>
                    <a:pt x="68" y="490"/>
                    <a:pt x="10" y="505"/>
                    <a:pt x="18" y="548"/>
                  </a:cubicBezTo>
                  <a:cubicBezTo>
                    <a:pt x="25" y="592"/>
                    <a:pt x="0" y="665"/>
                    <a:pt x="18" y="694"/>
                  </a:cubicBezTo>
                  <a:cubicBezTo>
                    <a:pt x="36" y="727"/>
                    <a:pt x="79" y="752"/>
                    <a:pt x="79" y="752"/>
                  </a:cubicBezTo>
                  <a:cubicBezTo>
                    <a:pt x="79" y="752"/>
                    <a:pt x="47" y="934"/>
                    <a:pt x="43" y="966"/>
                  </a:cubicBezTo>
                  <a:cubicBezTo>
                    <a:pt x="36" y="999"/>
                    <a:pt x="25" y="1188"/>
                    <a:pt x="36" y="1232"/>
                  </a:cubicBezTo>
                  <a:cubicBezTo>
                    <a:pt x="47" y="1275"/>
                    <a:pt x="98" y="1483"/>
                    <a:pt x="98" y="1483"/>
                  </a:cubicBezTo>
                  <a:cubicBezTo>
                    <a:pt x="98" y="1483"/>
                    <a:pt x="319" y="2217"/>
                    <a:pt x="395" y="2264"/>
                  </a:cubicBezTo>
                  <a:cubicBezTo>
                    <a:pt x="395" y="2264"/>
                    <a:pt x="464" y="2206"/>
                    <a:pt x="541" y="2148"/>
                  </a:cubicBezTo>
                  <a:lnTo>
                    <a:pt x="403" y="2090"/>
                  </a:lnTo>
                  <a:cubicBezTo>
                    <a:pt x="403" y="2090"/>
                    <a:pt x="297" y="1788"/>
                    <a:pt x="254" y="1755"/>
                  </a:cubicBezTo>
                </a:path>
                <a:path w="541" h="2264">
                  <a:moveTo>
                    <a:pt x="541" y="639"/>
                  </a:moveTo>
                  <a:cubicBezTo>
                    <a:pt x="541" y="639"/>
                    <a:pt x="530" y="635"/>
                    <a:pt x="481" y="625"/>
                  </a:cubicBezTo>
                  <a:cubicBezTo>
                    <a:pt x="530" y="657"/>
                    <a:pt x="530" y="646"/>
                    <a:pt x="541" y="639"/>
                  </a:cubicBezTo>
                </a:path>
              </a:pathLst>
            </a:custGeom>
            <a:solidFill>
              <a:srgbClr val="2E2C2C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9" name="textbox 69"/>
          <p:cNvSpPr/>
          <p:nvPr/>
        </p:nvSpPr>
        <p:spPr>
          <a:xfrm>
            <a:off x="3951124" y="1798028"/>
            <a:ext cx="7091044" cy="3175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6000"/>
              </a:lnSpc>
            </a:pPr>
            <a:r>
              <a:rPr sz="200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测定</a:t>
            </a:r>
            <a:r>
              <a:rPr sz="200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MR</a:t>
            </a:r>
            <a:r>
              <a:rPr sz="200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的3种方法：直接测热法、间接测热法以及公式推测法。</a:t>
            </a:r>
            <a:endParaRPr lang="en-US" altLang="en-US" sz="2000" dirty="0"/>
          </a:p>
        </p:txBody>
      </p:sp>
      <p:sp>
        <p:nvSpPr>
          <p:cNvPr id="70" name="textbox 70"/>
          <p:cNvSpPr/>
          <p:nvPr/>
        </p:nvSpPr>
        <p:spPr>
          <a:xfrm>
            <a:off x="2704833" y="260884"/>
            <a:ext cx="3647440" cy="549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7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能量—基础代谢</a:t>
            </a:r>
            <a:r>
              <a:rPr sz="3500" spc="2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率</a:t>
            </a:r>
            <a:endParaRPr lang="en-US" altLang="en-US" sz="3500" dirty="0"/>
          </a:p>
        </p:txBody>
      </p:sp>
      <p:sp>
        <p:nvSpPr>
          <p:cNvPr id="71" name="rect"/>
          <p:cNvSpPr/>
          <p:nvPr/>
        </p:nvSpPr>
        <p:spPr>
          <a:xfrm>
            <a:off x="0" y="895222"/>
            <a:ext cx="12190094" cy="28575"/>
          </a:xfrm>
          <a:prstGeom prst="rect">
            <a:avLst/>
          </a:pr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72" name="path"/>
          <p:cNvSpPr/>
          <p:nvPr/>
        </p:nvSpPr>
        <p:spPr>
          <a:xfrm>
            <a:off x="1586483" y="0"/>
            <a:ext cx="859536" cy="909828"/>
          </a:xfrm>
          <a:custGeom>
            <a:avLst/>
            <a:gdLst/>
            <a:ahLst/>
            <a:cxnLst/>
            <a:rect l="0" t="0" r="0" b="0"/>
            <a:pathLst>
              <a:path w="1353" h="1432">
                <a:moveTo>
                  <a:pt x="0" y="0"/>
                </a:moveTo>
                <a:lnTo>
                  <a:pt x="676" y="0"/>
                </a:lnTo>
                <a:lnTo>
                  <a:pt x="1353" y="715"/>
                </a:lnTo>
                <a:lnTo>
                  <a:pt x="676" y="1432"/>
                </a:lnTo>
                <a:lnTo>
                  <a:pt x="0" y="1432"/>
                </a:lnTo>
                <a:lnTo>
                  <a:pt x="676" y="715"/>
                </a:lnTo>
                <a:lnTo>
                  <a:pt x="0" y="0"/>
                </a:lnTo>
              </a:path>
            </a:pathLst>
          </a:cu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73" name="picture 7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861295" y="2279650"/>
            <a:ext cx="7850784" cy="95250"/>
          </a:xfrm>
          <a:prstGeom prst="rect">
            <a:avLst/>
          </a:prstGeom>
        </p:spPr>
      </p:pic>
      <p:pic>
        <p:nvPicPr>
          <p:cNvPr id="74" name="picture 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3789565" y="4091304"/>
            <a:ext cx="7994242" cy="85725"/>
          </a:xfrm>
          <a:prstGeom prst="rect">
            <a:avLst/>
          </a:prstGeom>
        </p:spPr>
      </p:pic>
      <p:grpSp>
        <p:nvGrpSpPr>
          <p:cNvPr id="16" name="group 16"/>
          <p:cNvGrpSpPr/>
          <p:nvPr/>
        </p:nvGrpSpPr>
        <p:grpSpPr>
          <a:xfrm rot="21600000">
            <a:off x="2670047" y="1620011"/>
            <a:ext cx="873252" cy="722376"/>
            <a:chOff x="0" y="0"/>
            <a:chExt cx="873252" cy="722376"/>
          </a:xfrm>
        </p:grpSpPr>
        <p:sp>
          <p:nvSpPr>
            <p:cNvPr id="75" name="path"/>
            <p:cNvSpPr/>
            <p:nvPr/>
          </p:nvSpPr>
          <p:spPr>
            <a:xfrm>
              <a:off x="0" y="0"/>
              <a:ext cx="873252" cy="722376"/>
            </a:xfrm>
            <a:custGeom>
              <a:avLst/>
              <a:gdLst/>
              <a:ahLst/>
              <a:cxnLst/>
              <a:rect l="0" t="0" r="0" b="0"/>
              <a:pathLst>
                <a:path w="1375" h="1137">
                  <a:moveTo>
                    <a:pt x="0" y="568"/>
                  </a:moveTo>
                  <a:lnTo>
                    <a:pt x="283" y="0"/>
                  </a:lnTo>
                  <a:lnTo>
                    <a:pt x="1092" y="0"/>
                  </a:lnTo>
                  <a:lnTo>
                    <a:pt x="1375" y="568"/>
                  </a:lnTo>
                  <a:lnTo>
                    <a:pt x="1092" y="1137"/>
                  </a:lnTo>
                  <a:lnTo>
                    <a:pt x="283" y="1137"/>
                  </a:lnTo>
                  <a:lnTo>
                    <a:pt x="0" y="568"/>
                  </a:lnTo>
                </a:path>
              </a:pathLst>
            </a:custGeom>
            <a:solidFill>
              <a:srgbClr val="5FCACB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" name="path"/>
            <p:cNvSpPr/>
            <p:nvPr/>
          </p:nvSpPr>
          <p:spPr>
            <a:xfrm>
              <a:off x="261607" y="131559"/>
              <a:ext cx="382117" cy="457301"/>
            </a:xfrm>
            <a:custGeom>
              <a:avLst/>
              <a:gdLst/>
              <a:ahLst/>
              <a:cxnLst/>
              <a:rect l="0" t="0" r="0" b="0"/>
              <a:pathLst>
                <a:path w="601" h="720">
                  <a:moveTo>
                    <a:pt x="601" y="133"/>
                  </a:moveTo>
                  <a:cubicBezTo>
                    <a:pt x="600" y="132"/>
                    <a:pt x="600" y="132"/>
                    <a:pt x="600" y="130"/>
                  </a:cubicBezTo>
                  <a:cubicBezTo>
                    <a:pt x="600" y="130"/>
                    <a:pt x="600" y="130"/>
                    <a:pt x="600" y="128"/>
                  </a:cubicBezTo>
                  <a:cubicBezTo>
                    <a:pt x="600" y="128"/>
                    <a:pt x="598" y="126"/>
                    <a:pt x="596" y="125"/>
                  </a:cubicBezTo>
                  <a:cubicBezTo>
                    <a:pt x="474" y="3"/>
                    <a:pt x="474" y="3"/>
                    <a:pt x="474" y="3"/>
                  </a:cubicBezTo>
                  <a:cubicBezTo>
                    <a:pt x="473" y="1"/>
                    <a:pt x="473" y="1"/>
                    <a:pt x="471" y="0"/>
                  </a:cubicBezTo>
                  <a:cubicBezTo>
                    <a:pt x="471" y="0"/>
                    <a:pt x="469" y="0"/>
                    <a:pt x="469" y="0"/>
                  </a:cubicBezTo>
                  <a:cubicBezTo>
                    <a:pt x="469" y="0"/>
                    <a:pt x="467" y="0"/>
                    <a:pt x="466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707"/>
                    <a:pt x="0" y="707"/>
                    <a:pt x="0" y="707"/>
                  </a:cubicBezTo>
                  <a:cubicBezTo>
                    <a:pt x="0" y="714"/>
                    <a:pt x="5" y="720"/>
                    <a:pt x="12" y="720"/>
                  </a:cubicBezTo>
                  <a:cubicBezTo>
                    <a:pt x="587" y="720"/>
                    <a:pt x="587" y="720"/>
                    <a:pt x="587" y="720"/>
                  </a:cubicBezTo>
                  <a:cubicBezTo>
                    <a:pt x="594" y="720"/>
                    <a:pt x="601" y="714"/>
                    <a:pt x="601" y="707"/>
                  </a:cubicBezTo>
                  <a:cubicBezTo>
                    <a:pt x="601" y="133"/>
                    <a:pt x="601" y="133"/>
                    <a:pt x="601" y="133"/>
                  </a:cubicBezTo>
                  <a:moveTo>
                    <a:pt x="478" y="43"/>
                  </a:moveTo>
                  <a:cubicBezTo>
                    <a:pt x="556" y="121"/>
                    <a:pt x="556" y="121"/>
                    <a:pt x="556" y="121"/>
                  </a:cubicBezTo>
                  <a:cubicBezTo>
                    <a:pt x="478" y="121"/>
                    <a:pt x="478" y="121"/>
                    <a:pt x="478" y="121"/>
                  </a:cubicBezTo>
                  <a:lnTo>
                    <a:pt x="478" y="43"/>
                  </a:lnTo>
                  <a:close/>
                  <a:moveTo>
                    <a:pt x="24" y="695"/>
                  </a:moveTo>
                  <a:cubicBezTo>
                    <a:pt x="24" y="24"/>
                    <a:pt x="24" y="24"/>
                    <a:pt x="24" y="24"/>
                  </a:cubicBezTo>
                  <a:cubicBezTo>
                    <a:pt x="452" y="24"/>
                    <a:pt x="452" y="24"/>
                    <a:pt x="452" y="24"/>
                  </a:cubicBezTo>
                  <a:cubicBezTo>
                    <a:pt x="452" y="133"/>
                    <a:pt x="452" y="133"/>
                    <a:pt x="452" y="133"/>
                  </a:cubicBezTo>
                  <a:cubicBezTo>
                    <a:pt x="452" y="140"/>
                    <a:pt x="459" y="147"/>
                    <a:pt x="466" y="147"/>
                  </a:cubicBezTo>
                  <a:cubicBezTo>
                    <a:pt x="575" y="147"/>
                    <a:pt x="575" y="147"/>
                    <a:pt x="575" y="147"/>
                  </a:cubicBezTo>
                  <a:cubicBezTo>
                    <a:pt x="575" y="695"/>
                    <a:pt x="575" y="695"/>
                    <a:pt x="575" y="695"/>
                  </a:cubicBezTo>
                  <a:lnTo>
                    <a:pt x="24" y="695"/>
                  </a:lnTo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8" name="group 18"/>
          <p:cNvGrpSpPr/>
          <p:nvPr/>
        </p:nvGrpSpPr>
        <p:grpSpPr>
          <a:xfrm rot="21600000">
            <a:off x="2670047" y="3316223"/>
            <a:ext cx="873252" cy="722376"/>
            <a:chOff x="0" y="0"/>
            <a:chExt cx="873252" cy="722376"/>
          </a:xfrm>
        </p:grpSpPr>
        <p:sp>
          <p:nvSpPr>
            <p:cNvPr id="77" name="path"/>
            <p:cNvSpPr/>
            <p:nvPr/>
          </p:nvSpPr>
          <p:spPr>
            <a:xfrm>
              <a:off x="0" y="0"/>
              <a:ext cx="873252" cy="722376"/>
            </a:xfrm>
            <a:custGeom>
              <a:avLst/>
              <a:gdLst/>
              <a:ahLst/>
              <a:cxnLst/>
              <a:rect l="0" t="0" r="0" b="0"/>
              <a:pathLst>
                <a:path w="1375" h="1137">
                  <a:moveTo>
                    <a:pt x="0" y="568"/>
                  </a:moveTo>
                  <a:lnTo>
                    <a:pt x="283" y="0"/>
                  </a:lnTo>
                  <a:lnTo>
                    <a:pt x="1092" y="0"/>
                  </a:lnTo>
                  <a:lnTo>
                    <a:pt x="1375" y="568"/>
                  </a:lnTo>
                  <a:lnTo>
                    <a:pt x="1092" y="1137"/>
                  </a:lnTo>
                  <a:lnTo>
                    <a:pt x="283" y="1137"/>
                  </a:lnTo>
                  <a:lnTo>
                    <a:pt x="0" y="568"/>
                  </a:lnTo>
                </a:path>
              </a:pathLst>
            </a:custGeom>
            <a:solidFill>
              <a:srgbClr val="A0BF0D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8" name="path"/>
            <p:cNvSpPr/>
            <p:nvPr/>
          </p:nvSpPr>
          <p:spPr>
            <a:xfrm>
              <a:off x="176111" y="69621"/>
              <a:ext cx="582205" cy="583259"/>
            </a:xfrm>
            <a:custGeom>
              <a:avLst/>
              <a:gdLst/>
              <a:ahLst/>
              <a:cxnLst/>
              <a:rect l="0" t="0" r="0" b="0"/>
              <a:pathLst>
                <a:path w="916" h="918">
                  <a:moveTo>
                    <a:pt x="751" y="441"/>
                  </a:moveTo>
                  <a:cubicBezTo>
                    <a:pt x="704" y="441"/>
                    <a:pt x="664" y="459"/>
                    <a:pt x="633" y="490"/>
                  </a:cubicBezTo>
                  <a:cubicBezTo>
                    <a:pt x="555" y="412"/>
                    <a:pt x="555" y="412"/>
                    <a:pt x="555" y="412"/>
                  </a:cubicBezTo>
                  <a:cubicBezTo>
                    <a:pt x="602" y="370"/>
                    <a:pt x="631" y="307"/>
                    <a:pt x="631" y="238"/>
                  </a:cubicBezTo>
                  <a:cubicBezTo>
                    <a:pt x="631" y="106"/>
                    <a:pt x="524" y="0"/>
                    <a:pt x="392" y="0"/>
                  </a:cubicBezTo>
                  <a:cubicBezTo>
                    <a:pt x="261" y="0"/>
                    <a:pt x="151" y="106"/>
                    <a:pt x="151" y="238"/>
                  </a:cubicBezTo>
                  <a:cubicBezTo>
                    <a:pt x="151" y="321"/>
                    <a:pt x="196" y="394"/>
                    <a:pt x="258" y="436"/>
                  </a:cubicBezTo>
                  <a:cubicBezTo>
                    <a:pt x="214" y="593"/>
                    <a:pt x="214" y="593"/>
                    <a:pt x="214" y="593"/>
                  </a:cubicBezTo>
                  <a:cubicBezTo>
                    <a:pt x="198" y="588"/>
                    <a:pt x="182" y="586"/>
                    <a:pt x="165" y="586"/>
                  </a:cubicBezTo>
                  <a:cubicBezTo>
                    <a:pt x="73" y="586"/>
                    <a:pt x="0" y="659"/>
                    <a:pt x="0" y="751"/>
                  </a:cubicBezTo>
                  <a:cubicBezTo>
                    <a:pt x="0" y="842"/>
                    <a:pt x="73" y="918"/>
                    <a:pt x="165" y="918"/>
                  </a:cubicBezTo>
                  <a:cubicBezTo>
                    <a:pt x="256" y="918"/>
                    <a:pt x="332" y="842"/>
                    <a:pt x="332" y="751"/>
                  </a:cubicBezTo>
                  <a:cubicBezTo>
                    <a:pt x="332" y="688"/>
                    <a:pt x="296" y="633"/>
                    <a:pt x="245" y="606"/>
                  </a:cubicBezTo>
                  <a:cubicBezTo>
                    <a:pt x="290" y="454"/>
                    <a:pt x="290" y="454"/>
                    <a:pt x="290" y="454"/>
                  </a:cubicBezTo>
                  <a:cubicBezTo>
                    <a:pt x="321" y="468"/>
                    <a:pt x="354" y="477"/>
                    <a:pt x="392" y="477"/>
                  </a:cubicBezTo>
                  <a:cubicBezTo>
                    <a:pt x="443" y="477"/>
                    <a:pt x="490" y="461"/>
                    <a:pt x="530" y="434"/>
                  </a:cubicBezTo>
                  <a:cubicBezTo>
                    <a:pt x="613" y="517"/>
                    <a:pt x="613" y="517"/>
                    <a:pt x="613" y="517"/>
                  </a:cubicBezTo>
                  <a:cubicBezTo>
                    <a:pt x="595" y="541"/>
                    <a:pt x="584" y="572"/>
                    <a:pt x="584" y="608"/>
                  </a:cubicBezTo>
                  <a:cubicBezTo>
                    <a:pt x="584" y="700"/>
                    <a:pt x="660" y="773"/>
                    <a:pt x="751" y="773"/>
                  </a:cubicBezTo>
                  <a:cubicBezTo>
                    <a:pt x="843" y="773"/>
                    <a:pt x="916" y="700"/>
                    <a:pt x="916" y="608"/>
                  </a:cubicBezTo>
                  <a:cubicBezTo>
                    <a:pt x="916" y="514"/>
                    <a:pt x="843" y="441"/>
                    <a:pt x="751" y="441"/>
                  </a:cubicBezTo>
                  <a:moveTo>
                    <a:pt x="298" y="751"/>
                  </a:moveTo>
                  <a:cubicBezTo>
                    <a:pt x="298" y="824"/>
                    <a:pt x="238" y="885"/>
                    <a:pt x="165" y="885"/>
                  </a:cubicBezTo>
                  <a:cubicBezTo>
                    <a:pt x="91" y="885"/>
                    <a:pt x="31" y="824"/>
                    <a:pt x="31" y="751"/>
                  </a:cubicBezTo>
                  <a:cubicBezTo>
                    <a:pt x="31" y="677"/>
                    <a:pt x="91" y="619"/>
                    <a:pt x="165" y="619"/>
                  </a:cubicBezTo>
                  <a:cubicBezTo>
                    <a:pt x="238" y="619"/>
                    <a:pt x="298" y="677"/>
                    <a:pt x="298" y="751"/>
                  </a:cubicBezTo>
                  <a:moveTo>
                    <a:pt x="185" y="238"/>
                  </a:moveTo>
                  <a:cubicBezTo>
                    <a:pt x="185" y="124"/>
                    <a:pt x="278" y="31"/>
                    <a:pt x="392" y="31"/>
                  </a:cubicBezTo>
                  <a:cubicBezTo>
                    <a:pt x="506" y="31"/>
                    <a:pt x="597" y="124"/>
                    <a:pt x="597" y="238"/>
                  </a:cubicBezTo>
                  <a:cubicBezTo>
                    <a:pt x="597" y="352"/>
                    <a:pt x="506" y="445"/>
                    <a:pt x="392" y="445"/>
                  </a:cubicBezTo>
                  <a:cubicBezTo>
                    <a:pt x="278" y="445"/>
                    <a:pt x="185" y="352"/>
                    <a:pt x="185" y="238"/>
                  </a:cubicBezTo>
                  <a:moveTo>
                    <a:pt x="751" y="740"/>
                  </a:moveTo>
                  <a:cubicBezTo>
                    <a:pt x="678" y="740"/>
                    <a:pt x="617" y="682"/>
                    <a:pt x="617" y="608"/>
                  </a:cubicBezTo>
                  <a:cubicBezTo>
                    <a:pt x="617" y="535"/>
                    <a:pt x="678" y="474"/>
                    <a:pt x="751" y="474"/>
                  </a:cubicBezTo>
                  <a:cubicBezTo>
                    <a:pt x="825" y="474"/>
                    <a:pt x="885" y="535"/>
                    <a:pt x="885" y="608"/>
                  </a:cubicBezTo>
                  <a:cubicBezTo>
                    <a:pt x="885" y="682"/>
                    <a:pt x="825" y="740"/>
                    <a:pt x="751" y="740"/>
                  </a:cubicBezTo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20" name="group 20"/>
          <p:cNvGrpSpPr/>
          <p:nvPr/>
        </p:nvGrpSpPr>
        <p:grpSpPr>
          <a:xfrm rot="21600000">
            <a:off x="2697479" y="5143500"/>
            <a:ext cx="873252" cy="720852"/>
            <a:chOff x="0" y="0"/>
            <a:chExt cx="873252" cy="720852"/>
          </a:xfrm>
        </p:grpSpPr>
        <p:sp>
          <p:nvSpPr>
            <p:cNvPr id="79" name="path"/>
            <p:cNvSpPr/>
            <p:nvPr/>
          </p:nvSpPr>
          <p:spPr>
            <a:xfrm>
              <a:off x="0" y="0"/>
              <a:ext cx="873252" cy="720852"/>
            </a:xfrm>
            <a:custGeom>
              <a:avLst/>
              <a:gdLst/>
              <a:ahLst/>
              <a:cxnLst/>
              <a:rect l="0" t="0" r="0" b="0"/>
              <a:pathLst>
                <a:path w="1375" h="1135">
                  <a:moveTo>
                    <a:pt x="0" y="568"/>
                  </a:moveTo>
                  <a:lnTo>
                    <a:pt x="285" y="0"/>
                  </a:lnTo>
                  <a:lnTo>
                    <a:pt x="1092" y="0"/>
                  </a:lnTo>
                  <a:lnTo>
                    <a:pt x="1375" y="568"/>
                  </a:lnTo>
                  <a:lnTo>
                    <a:pt x="1092" y="1135"/>
                  </a:lnTo>
                  <a:lnTo>
                    <a:pt x="285" y="1135"/>
                  </a:lnTo>
                  <a:lnTo>
                    <a:pt x="0" y="568"/>
                  </a:lnTo>
                </a:path>
              </a:pathLst>
            </a:custGeom>
            <a:solidFill>
              <a:srgbClr val="319095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0" name="path"/>
            <p:cNvSpPr/>
            <p:nvPr/>
          </p:nvSpPr>
          <p:spPr>
            <a:xfrm>
              <a:off x="253898" y="48285"/>
              <a:ext cx="342798" cy="631862"/>
            </a:xfrm>
            <a:custGeom>
              <a:avLst/>
              <a:gdLst/>
              <a:ahLst/>
              <a:cxnLst/>
              <a:rect l="0" t="0" r="0" b="0"/>
              <a:pathLst>
                <a:path w="539" h="995">
                  <a:moveTo>
                    <a:pt x="13" y="252"/>
                  </a:moveTo>
                  <a:cubicBezTo>
                    <a:pt x="4" y="260"/>
                    <a:pt x="4" y="274"/>
                    <a:pt x="8" y="287"/>
                  </a:cubicBezTo>
                  <a:cubicBezTo>
                    <a:pt x="13" y="305"/>
                    <a:pt x="13" y="305"/>
                    <a:pt x="13" y="305"/>
                  </a:cubicBezTo>
                  <a:cubicBezTo>
                    <a:pt x="17" y="327"/>
                    <a:pt x="39" y="340"/>
                    <a:pt x="61" y="340"/>
                  </a:cubicBezTo>
                  <a:cubicBezTo>
                    <a:pt x="66" y="340"/>
                    <a:pt x="70" y="340"/>
                    <a:pt x="75" y="336"/>
                  </a:cubicBezTo>
                  <a:cubicBezTo>
                    <a:pt x="495" y="212"/>
                    <a:pt x="495" y="212"/>
                    <a:pt x="495" y="212"/>
                  </a:cubicBezTo>
                  <a:cubicBezTo>
                    <a:pt x="508" y="207"/>
                    <a:pt x="522" y="199"/>
                    <a:pt x="526" y="185"/>
                  </a:cubicBezTo>
                  <a:cubicBezTo>
                    <a:pt x="530" y="176"/>
                    <a:pt x="535" y="163"/>
                    <a:pt x="530" y="150"/>
                  </a:cubicBezTo>
                  <a:cubicBezTo>
                    <a:pt x="526" y="132"/>
                    <a:pt x="526" y="132"/>
                    <a:pt x="526" y="132"/>
                  </a:cubicBezTo>
                  <a:cubicBezTo>
                    <a:pt x="517" y="110"/>
                    <a:pt x="500" y="97"/>
                    <a:pt x="477" y="97"/>
                  </a:cubicBezTo>
                  <a:cubicBezTo>
                    <a:pt x="473" y="97"/>
                    <a:pt x="469" y="97"/>
                    <a:pt x="464" y="101"/>
                  </a:cubicBezTo>
                  <a:cubicBezTo>
                    <a:pt x="39" y="225"/>
                    <a:pt x="39" y="225"/>
                    <a:pt x="39" y="225"/>
                  </a:cubicBezTo>
                  <a:cubicBezTo>
                    <a:pt x="26" y="229"/>
                    <a:pt x="17" y="238"/>
                    <a:pt x="13" y="252"/>
                  </a:cubicBezTo>
                  <a:moveTo>
                    <a:pt x="469" y="123"/>
                  </a:moveTo>
                  <a:cubicBezTo>
                    <a:pt x="473" y="123"/>
                    <a:pt x="473" y="123"/>
                    <a:pt x="477" y="123"/>
                  </a:cubicBezTo>
                  <a:cubicBezTo>
                    <a:pt x="486" y="123"/>
                    <a:pt x="495" y="132"/>
                    <a:pt x="500" y="141"/>
                  </a:cubicBezTo>
                  <a:cubicBezTo>
                    <a:pt x="504" y="154"/>
                    <a:pt x="504" y="154"/>
                    <a:pt x="504" y="154"/>
                  </a:cubicBezTo>
                  <a:cubicBezTo>
                    <a:pt x="508" y="163"/>
                    <a:pt x="504" y="168"/>
                    <a:pt x="504" y="176"/>
                  </a:cubicBezTo>
                  <a:cubicBezTo>
                    <a:pt x="500" y="181"/>
                    <a:pt x="495" y="185"/>
                    <a:pt x="491" y="185"/>
                  </a:cubicBezTo>
                  <a:cubicBezTo>
                    <a:pt x="66" y="314"/>
                    <a:pt x="66" y="314"/>
                    <a:pt x="66" y="314"/>
                  </a:cubicBezTo>
                  <a:cubicBezTo>
                    <a:pt x="66" y="314"/>
                    <a:pt x="61" y="314"/>
                    <a:pt x="61" y="314"/>
                  </a:cubicBezTo>
                  <a:cubicBezTo>
                    <a:pt x="48" y="314"/>
                    <a:pt x="39" y="305"/>
                    <a:pt x="39" y="296"/>
                  </a:cubicBezTo>
                  <a:cubicBezTo>
                    <a:pt x="35" y="278"/>
                    <a:pt x="35" y="278"/>
                    <a:pt x="35" y="278"/>
                  </a:cubicBezTo>
                  <a:cubicBezTo>
                    <a:pt x="30" y="274"/>
                    <a:pt x="30" y="269"/>
                    <a:pt x="35" y="260"/>
                  </a:cubicBezTo>
                  <a:cubicBezTo>
                    <a:pt x="39" y="256"/>
                    <a:pt x="44" y="252"/>
                    <a:pt x="48" y="252"/>
                  </a:cubicBezTo>
                  <a:lnTo>
                    <a:pt x="469" y="123"/>
                  </a:lnTo>
                  <a:close/>
                  <a:moveTo>
                    <a:pt x="13" y="154"/>
                  </a:moveTo>
                  <a:cubicBezTo>
                    <a:pt x="17" y="176"/>
                    <a:pt x="39" y="190"/>
                    <a:pt x="61" y="190"/>
                  </a:cubicBezTo>
                  <a:cubicBezTo>
                    <a:pt x="66" y="190"/>
                    <a:pt x="70" y="190"/>
                    <a:pt x="75" y="190"/>
                  </a:cubicBezTo>
                  <a:cubicBezTo>
                    <a:pt x="292" y="123"/>
                    <a:pt x="292" y="123"/>
                    <a:pt x="292" y="123"/>
                  </a:cubicBezTo>
                  <a:cubicBezTo>
                    <a:pt x="318" y="114"/>
                    <a:pt x="336" y="84"/>
                    <a:pt x="327" y="57"/>
                  </a:cubicBezTo>
                  <a:cubicBezTo>
                    <a:pt x="322" y="44"/>
                    <a:pt x="322" y="44"/>
                    <a:pt x="322" y="44"/>
                  </a:cubicBezTo>
                  <a:cubicBezTo>
                    <a:pt x="314" y="17"/>
                    <a:pt x="287" y="0"/>
                    <a:pt x="261" y="8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13" y="84"/>
                    <a:pt x="0" y="110"/>
                    <a:pt x="8" y="137"/>
                  </a:cubicBezTo>
                  <a:lnTo>
                    <a:pt x="13" y="154"/>
                  </a:lnTo>
                  <a:close/>
                  <a:moveTo>
                    <a:pt x="48" y="101"/>
                  </a:moveTo>
                  <a:cubicBezTo>
                    <a:pt x="269" y="35"/>
                    <a:pt x="269" y="35"/>
                    <a:pt x="269" y="35"/>
                  </a:cubicBezTo>
                  <a:cubicBezTo>
                    <a:pt x="269" y="35"/>
                    <a:pt x="274" y="35"/>
                    <a:pt x="274" y="35"/>
                  </a:cubicBezTo>
                  <a:cubicBezTo>
                    <a:pt x="283" y="35"/>
                    <a:pt x="296" y="39"/>
                    <a:pt x="296" y="53"/>
                  </a:cubicBezTo>
                  <a:cubicBezTo>
                    <a:pt x="300" y="66"/>
                    <a:pt x="300" y="66"/>
                    <a:pt x="300" y="66"/>
                  </a:cubicBezTo>
                  <a:cubicBezTo>
                    <a:pt x="305" y="79"/>
                    <a:pt x="300" y="92"/>
                    <a:pt x="287" y="97"/>
                  </a:cubicBezTo>
                  <a:cubicBezTo>
                    <a:pt x="66" y="163"/>
                    <a:pt x="66" y="163"/>
                    <a:pt x="66" y="163"/>
                  </a:cubicBezTo>
                  <a:cubicBezTo>
                    <a:pt x="66" y="163"/>
                    <a:pt x="61" y="163"/>
                    <a:pt x="61" y="163"/>
                  </a:cubicBezTo>
                  <a:cubicBezTo>
                    <a:pt x="48" y="163"/>
                    <a:pt x="39" y="159"/>
                    <a:pt x="39" y="145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0" y="119"/>
                    <a:pt x="35" y="106"/>
                    <a:pt x="48" y="101"/>
                  </a:cubicBezTo>
                  <a:moveTo>
                    <a:pt x="530" y="446"/>
                  </a:moveTo>
                  <a:cubicBezTo>
                    <a:pt x="526" y="428"/>
                    <a:pt x="526" y="428"/>
                    <a:pt x="526" y="428"/>
                  </a:cubicBezTo>
                  <a:cubicBezTo>
                    <a:pt x="517" y="406"/>
                    <a:pt x="486" y="389"/>
                    <a:pt x="464" y="398"/>
                  </a:cubicBezTo>
                  <a:cubicBezTo>
                    <a:pt x="362" y="424"/>
                    <a:pt x="362" y="424"/>
                    <a:pt x="362" y="424"/>
                  </a:cubicBezTo>
                  <a:cubicBezTo>
                    <a:pt x="336" y="433"/>
                    <a:pt x="318" y="459"/>
                    <a:pt x="318" y="486"/>
                  </a:cubicBezTo>
                  <a:cubicBezTo>
                    <a:pt x="318" y="610"/>
                    <a:pt x="318" y="610"/>
                    <a:pt x="318" y="610"/>
                  </a:cubicBezTo>
                  <a:cubicBezTo>
                    <a:pt x="243" y="610"/>
                    <a:pt x="243" y="610"/>
                    <a:pt x="243" y="610"/>
                  </a:cubicBezTo>
                  <a:cubicBezTo>
                    <a:pt x="243" y="468"/>
                    <a:pt x="243" y="468"/>
                    <a:pt x="243" y="468"/>
                  </a:cubicBezTo>
                  <a:cubicBezTo>
                    <a:pt x="243" y="459"/>
                    <a:pt x="238" y="446"/>
                    <a:pt x="234" y="437"/>
                  </a:cubicBezTo>
                  <a:cubicBezTo>
                    <a:pt x="495" y="362"/>
                    <a:pt x="495" y="362"/>
                    <a:pt x="495" y="362"/>
                  </a:cubicBezTo>
                  <a:cubicBezTo>
                    <a:pt x="508" y="358"/>
                    <a:pt x="522" y="349"/>
                    <a:pt x="526" y="336"/>
                  </a:cubicBezTo>
                  <a:cubicBezTo>
                    <a:pt x="530" y="322"/>
                    <a:pt x="535" y="309"/>
                    <a:pt x="530" y="296"/>
                  </a:cubicBezTo>
                  <a:cubicBezTo>
                    <a:pt x="526" y="283"/>
                    <a:pt x="526" y="283"/>
                    <a:pt x="526" y="283"/>
                  </a:cubicBezTo>
                  <a:cubicBezTo>
                    <a:pt x="517" y="256"/>
                    <a:pt x="486" y="238"/>
                    <a:pt x="464" y="247"/>
                  </a:cubicBezTo>
                  <a:cubicBezTo>
                    <a:pt x="39" y="375"/>
                    <a:pt x="39" y="375"/>
                    <a:pt x="39" y="375"/>
                  </a:cubicBezTo>
                  <a:cubicBezTo>
                    <a:pt x="26" y="380"/>
                    <a:pt x="17" y="389"/>
                    <a:pt x="13" y="398"/>
                  </a:cubicBezTo>
                  <a:cubicBezTo>
                    <a:pt x="4" y="406"/>
                    <a:pt x="4" y="420"/>
                    <a:pt x="4" y="428"/>
                  </a:cubicBezTo>
                  <a:cubicBezTo>
                    <a:pt x="8" y="433"/>
                    <a:pt x="8" y="433"/>
                    <a:pt x="8" y="437"/>
                  </a:cubicBezTo>
                  <a:cubicBezTo>
                    <a:pt x="13" y="451"/>
                    <a:pt x="13" y="451"/>
                    <a:pt x="13" y="451"/>
                  </a:cubicBezTo>
                  <a:cubicBezTo>
                    <a:pt x="17" y="468"/>
                    <a:pt x="30" y="482"/>
                    <a:pt x="44" y="486"/>
                  </a:cubicBezTo>
                  <a:cubicBezTo>
                    <a:pt x="48" y="486"/>
                    <a:pt x="48" y="486"/>
                    <a:pt x="48" y="486"/>
                  </a:cubicBezTo>
                  <a:cubicBezTo>
                    <a:pt x="101" y="499"/>
                    <a:pt x="101" y="499"/>
                    <a:pt x="101" y="499"/>
                  </a:cubicBezTo>
                  <a:cubicBezTo>
                    <a:pt x="115" y="504"/>
                    <a:pt x="123" y="521"/>
                    <a:pt x="123" y="535"/>
                  </a:cubicBezTo>
                  <a:cubicBezTo>
                    <a:pt x="123" y="610"/>
                    <a:pt x="123" y="610"/>
                    <a:pt x="123" y="610"/>
                  </a:cubicBezTo>
                  <a:cubicBezTo>
                    <a:pt x="75" y="610"/>
                    <a:pt x="75" y="610"/>
                    <a:pt x="75" y="610"/>
                  </a:cubicBezTo>
                  <a:cubicBezTo>
                    <a:pt x="75" y="827"/>
                    <a:pt x="75" y="827"/>
                    <a:pt x="75" y="827"/>
                  </a:cubicBezTo>
                  <a:cubicBezTo>
                    <a:pt x="75" y="880"/>
                    <a:pt x="123" y="919"/>
                    <a:pt x="176" y="924"/>
                  </a:cubicBezTo>
                  <a:cubicBezTo>
                    <a:pt x="176" y="946"/>
                    <a:pt x="176" y="946"/>
                    <a:pt x="176" y="946"/>
                  </a:cubicBezTo>
                  <a:cubicBezTo>
                    <a:pt x="176" y="972"/>
                    <a:pt x="203" y="995"/>
                    <a:pt x="234" y="995"/>
                  </a:cubicBezTo>
                  <a:cubicBezTo>
                    <a:pt x="327" y="995"/>
                    <a:pt x="327" y="995"/>
                    <a:pt x="327" y="995"/>
                  </a:cubicBezTo>
                  <a:cubicBezTo>
                    <a:pt x="358" y="995"/>
                    <a:pt x="384" y="972"/>
                    <a:pt x="384" y="946"/>
                  </a:cubicBezTo>
                  <a:cubicBezTo>
                    <a:pt x="384" y="924"/>
                    <a:pt x="384" y="924"/>
                    <a:pt x="384" y="924"/>
                  </a:cubicBezTo>
                  <a:cubicBezTo>
                    <a:pt x="438" y="919"/>
                    <a:pt x="486" y="880"/>
                    <a:pt x="486" y="827"/>
                  </a:cubicBezTo>
                  <a:cubicBezTo>
                    <a:pt x="486" y="610"/>
                    <a:pt x="486" y="610"/>
                    <a:pt x="486" y="610"/>
                  </a:cubicBezTo>
                  <a:cubicBezTo>
                    <a:pt x="438" y="610"/>
                    <a:pt x="438" y="610"/>
                    <a:pt x="438" y="610"/>
                  </a:cubicBezTo>
                  <a:cubicBezTo>
                    <a:pt x="438" y="552"/>
                    <a:pt x="438" y="552"/>
                    <a:pt x="438" y="552"/>
                  </a:cubicBezTo>
                  <a:cubicBezTo>
                    <a:pt x="438" y="539"/>
                    <a:pt x="446" y="521"/>
                    <a:pt x="460" y="517"/>
                  </a:cubicBezTo>
                  <a:cubicBezTo>
                    <a:pt x="495" y="508"/>
                    <a:pt x="495" y="508"/>
                    <a:pt x="495" y="508"/>
                  </a:cubicBezTo>
                  <a:cubicBezTo>
                    <a:pt x="522" y="499"/>
                    <a:pt x="539" y="473"/>
                    <a:pt x="530" y="446"/>
                  </a:cubicBezTo>
                  <a:moveTo>
                    <a:pt x="190" y="433"/>
                  </a:moveTo>
                  <a:cubicBezTo>
                    <a:pt x="199" y="437"/>
                    <a:pt x="203" y="442"/>
                    <a:pt x="207" y="446"/>
                  </a:cubicBezTo>
                  <a:cubicBezTo>
                    <a:pt x="212" y="455"/>
                    <a:pt x="216" y="459"/>
                    <a:pt x="216" y="468"/>
                  </a:cubicBezTo>
                  <a:cubicBezTo>
                    <a:pt x="216" y="610"/>
                    <a:pt x="216" y="610"/>
                    <a:pt x="216" y="610"/>
                  </a:cubicBezTo>
                  <a:cubicBezTo>
                    <a:pt x="154" y="610"/>
                    <a:pt x="154" y="610"/>
                    <a:pt x="154" y="610"/>
                  </a:cubicBezTo>
                  <a:cubicBezTo>
                    <a:pt x="154" y="535"/>
                    <a:pt x="154" y="535"/>
                    <a:pt x="154" y="535"/>
                  </a:cubicBezTo>
                  <a:cubicBezTo>
                    <a:pt x="154" y="512"/>
                    <a:pt x="132" y="486"/>
                    <a:pt x="110" y="477"/>
                  </a:cubicBezTo>
                  <a:cubicBezTo>
                    <a:pt x="110" y="477"/>
                    <a:pt x="106" y="477"/>
                    <a:pt x="106" y="477"/>
                  </a:cubicBezTo>
                  <a:cubicBezTo>
                    <a:pt x="57" y="459"/>
                    <a:pt x="57" y="459"/>
                    <a:pt x="57" y="459"/>
                  </a:cubicBezTo>
                  <a:cubicBezTo>
                    <a:pt x="53" y="459"/>
                    <a:pt x="53" y="459"/>
                    <a:pt x="53" y="459"/>
                  </a:cubicBezTo>
                  <a:cubicBezTo>
                    <a:pt x="44" y="459"/>
                    <a:pt x="39" y="451"/>
                    <a:pt x="39" y="446"/>
                  </a:cubicBezTo>
                  <a:cubicBezTo>
                    <a:pt x="35" y="428"/>
                    <a:pt x="35" y="428"/>
                    <a:pt x="35" y="428"/>
                  </a:cubicBezTo>
                  <a:cubicBezTo>
                    <a:pt x="30" y="424"/>
                    <a:pt x="30" y="415"/>
                    <a:pt x="35" y="411"/>
                  </a:cubicBezTo>
                  <a:cubicBezTo>
                    <a:pt x="39" y="406"/>
                    <a:pt x="44" y="402"/>
                    <a:pt x="48" y="398"/>
                  </a:cubicBezTo>
                  <a:cubicBezTo>
                    <a:pt x="53" y="398"/>
                    <a:pt x="53" y="398"/>
                    <a:pt x="53" y="398"/>
                  </a:cubicBezTo>
                  <a:cubicBezTo>
                    <a:pt x="57" y="398"/>
                    <a:pt x="57" y="398"/>
                    <a:pt x="57" y="398"/>
                  </a:cubicBezTo>
                  <a:cubicBezTo>
                    <a:pt x="106" y="380"/>
                    <a:pt x="106" y="380"/>
                    <a:pt x="106" y="380"/>
                  </a:cubicBezTo>
                  <a:cubicBezTo>
                    <a:pt x="469" y="274"/>
                    <a:pt x="469" y="274"/>
                    <a:pt x="469" y="274"/>
                  </a:cubicBezTo>
                  <a:cubicBezTo>
                    <a:pt x="473" y="274"/>
                    <a:pt x="473" y="274"/>
                    <a:pt x="477" y="274"/>
                  </a:cubicBezTo>
                  <a:cubicBezTo>
                    <a:pt x="486" y="274"/>
                    <a:pt x="495" y="278"/>
                    <a:pt x="500" y="291"/>
                  </a:cubicBezTo>
                  <a:cubicBezTo>
                    <a:pt x="504" y="305"/>
                    <a:pt x="504" y="305"/>
                    <a:pt x="504" y="305"/>
                  </a:cubicBezTo>
                  <a:cubicBezTo>
                    <a:pt x="508" y="314"/>
                    <a:pt x="504" y="318"/>
                    <a:pt x="504" y="322"/>
                  </a:cubicBezTo>
                  <a:cubicBezTo>
                    <a:pt x="500" y="327"/>
                    <a:pt x="495" y="331"/>
                    <a:pt x="491" y="336"/>
                  </a:cubicBezTo>
                  <a:cubicBezTo>
                    <a:pt x="216" y="415"/>
                    <a:pt x="216" y="415"/>
                    <a:pt x="216" y="415"/>
                  </a:cubicBezTo>
                  <a:cubicBezTo>
                    <a:pt x="172" y="428"/>
                    <a:pt x="190" y="433"/>
                    <a:pt x="190" y="433"/>
                  </a:cubicBezTo>
                  <a:moveTo>
                    <a:pt x="491" y="482"/>
                  </a:moveTo>
                  <a:cubicBezTo>
                    <a:pt x="455" y="490"/>
                    <a:pt x="455" y="490"/>
                    <a:pt x="455" y="490"/>
                  </a:cubicBezTo>
                  <a:cubicBezTo>
                    <a:pt x="429" y="499"/>
                    <a:pt x="407" y="526"/>
                    <a:pt x="407" y="552"/>
                  </a:cubicBezTo>
                  <a:cubicBezTo>
                    <a:pt x="407" y="610"/>
                    <a:pt x="407" y="610"/>
                    <a:pt x="407" y="610"/>
                  </a:cubicBezTo>
                  <a:cubicBezTo>
                    <a:pt x="345" y="610"/>
                    <a:pt x="345" y="610"/>
                    <a:pt x="345" y="610"/>
                  </a:cubicBezTo>
                  <a:cubicBezTo>
                    <a:pt x="345" y="486"/>
                    <a:pt x="345" y="486"/>
                    <a:pt x="345" y="486"/>
                  </a:cubicBezTo>
                  <a:cubicBezTo>
                    <a:pt x="345" y="473"/>
                    <a:pt x="358" y="455"/>
                    <a:pt x="371" y="451"/>
                  </a:cubicBezTo>
                  <a:cubicBezTo>
                    <a:pt x="469" y="424"/>
                    <a:pt x="469" y="424"/>
                    <a:pt x="469" y="424"/>
                  </a:cubicBezTo>
                  <a:cubicBezTo>
                    <a:pt x="482" y="420"/>
                    <a:pt x="495" y="424"/>
                    <a:pt x="500" y="437"/>
                  </a:cubicBezTo>
                  <a:cubicBezTo>
                    <a:pt x="504" y="455"/>
                    <a:pt x="504" y="455"/>
                    <a:pt x="504" y="455"/>
                  </a:cubicBezTo>
                  <a:cubicBezTo>
                    <a:pt x="508" y="468"/>
                    <a:pt x="500" y="482"/>
                    <a:pt x="491" y="482"/>
                  </a:cubicBezTo>
                </a:path>
              </a:pathLst>
            </a:custGeom>
            <a:solidFill>
              <a:srgbClr val="FFFFFF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22" name="group 22"/>
          <p:cNvGrpSpPr/>
          <p:nvPr/>
        </p:nvGrpSpPr>
        <p:grpSpPr>
          <a:xfrm rot="21600000">
            <a:off x="1656308" y="2509697"/>
            <a:ext cx="277431" cy="1639175"/>
            <a:chOff x="0" y="0"/>
            <a:chExt cx="277431" cy="1639175"/>
          </a:xfrm>
        </p:grpSpPr>
        <p:sp>
          <p:nvSpPr>
            <p:cNvPr id="81" name="path"/>
            <p:cNvSpPr/>
            <p:nvPr/>
          </p:nvSpPr>
          <p:spPr>
            <a:xfrm>
              <a:off x="162903" y="422516"/>
              <a:ext cx="81445" cy="450519"/>
            </a:xfrm>
            <a:custGeom>
              <a:avLst/>
              <a:gdLst/>
              <a:ahLst/>
              <a:cxnLst/>
              <a:rect l="0" t="0" r="0" b="0"/>
              <a:pathLst>
                <a:path w="128" h="709">
                  <a:moveTo>
                    <a:pt x="99" y="396"/>
                  </a:moveTo>
                  <a:cubicBezTo>
                    <a:pt x="128" y="287"/>
                    <a:pt x="71" y="58"/>
                    <a:pt x="39" y="0"/>
                  </a:cubicBezTo>
                  <a:lnTo>
                    <a:pt x="0" y="600"/>
                  </a:lnTo>
                  <a:lnTo>
                    <a:pt x="21" y="709"/>
                  </a:lnTo>
                  <a:cubicBezTo>
                    <a:pt x="21" y="709"/>
                    <a:pt x="64" y="709"/>
                    <a:pt x="121" y="709"/>
                  </a:cubicBezTo>
                  <a:cubicBezTo>
                    <a:pt x="103" y="618"/>
                    <a:pt x="81" y="469"/>
                    <a:pt x="99" y="396"/>
                  </a:cubicBezTo>
                </a:path>
              </a:pathLst>
            </a:custGeom>
            <a:solidFill>
              <a:srgbClr val="2E2C2C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" name="path"/>
            <p:cNvSpPr/>
            <p:nvPr/>
          </p:nvSpPr>
          <p:spPr>
            <a:xfrm>
              <a:off x="0" y="0"/>
              <a:ext cx="277431" cy="1639175"/>
            </a:xfrm>
            <a:custGeom>
              <a:avLst/>
              <a:gdLst/>
              <a:ahLst/>
              <a:cxnLst/>
              <a:rect l="0" t="0" r="0" b="0"/>
              <a:pathLst>
                <a:path w="436" h="2581">
                  <a:moveTo>
                    <a:pt x="200" y="2519"/>
                  </a:moveTo>
                  <a:lnTo>
                    <a:pt x="393" y="2581"/>
                  </a:lnTo>
                  <a:lnTo>
                    <a:pt x="436" y="2552"/>
                  </a:lnTo>
                  <a:cubicBezTo>
                    <a:pt x="436" y="2552"/>
                    <a:pt x="404" y="1586"/>
                    <a:pt x="320" y="1336"/>
                  </a:cubicBezTo>
                  <a:cubicBezTo>
                    <a:pt x="320" y="1336"/>
                    <a:pt x="316" y="885"/>
                    <a:pt x="320" y="791"/>
                  </a:cubicBezTo>
                  <a:cubicBezTo>
                    <a:pt x="320" y="700"/>
                    <a:pt x="324" y="508"/>
                    <a:pt x="320" y="457"/>
                  </a:cubicBezTo>
                  <a:cubicBezTo>
                    <a:pt x="316" y="410"/>
                    <a:pt x="243" y="206"/>
                    <a:pt x="200" y="145"/>
                  </a:cubicBezTo>
                  <a:lnTo>
                    <a:pt x="3" y="0"/>
                  </a:lnTo>
                  <a:lnTo>
                    <a:pt x="0" y="145"/>
                  </a:lnTo>
                  <a:cubicBezTo>
                    <a:pt x="0" y="145"/>
                    <a:pt x="207" y="580"/>
                    <a:pt x="200" y="700"/>
                  </a:cubicBezTo>
                  <a:cubicBezTo>
                    <a:pt x="200" y="700"/>
                    <a:pt x="156" y="1045"/>
                    <a:pt x="160" y="1074"/>
                  </a:cubicBezTo>
                  <a:cubicBezTo>
                    <a:pt x="163" y="1103"/>
                    <a:pt x="240" y="1786"/>
                    <a:pt x="240" y="1847"/>
                  </a:cubicBezTo>
                  <a:cubicBezTo>
                    <a:pt x="240" y="1909"/>
                    <a:pt x="200" y="2519"/>
                    <a:pt x="200" y="2519"/>
                  </a:cubicBezTo>
                </a:path>
              </a:pathLst>
            </a:custGeom>
            <a:solidFill>
              <a:srgbClr val="383837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24" name="group 24"/>
          <p:cNvGrpSpPr/>
          <p:nvPr/>
        </p:nvGrpSpPr>
        <p:grpSpPr>
          <a:xfrm rot="21600000">
            <a:off x="1320330" y="1746110"/>
            <a:ext cx="468337" cy="687222"/>
            <a:chOff x="0" y="0"/>
            <a:chExt cx="468337" cy="687222"/>
          </a:xfrm>
        </p:grpSpPr>
        <p:sp>
          <p:nvSpPr>
            <p:cNvPr id="83" name="path"/>
            <p:cNvSpPr/>
            <p:nvPr/>
          </p:nvSpPr>
          <p:spPr>
            <a:xfrm>
              <a:off x="0" y="119620"/>
              <a:ext cx="450519" cy="567601"/>
            </a:xfrm>
            <a:custGeom>
              <a:avLst/>
              <a:gdLst/>
              <a:ahLst/>
              <a:cxnLst/>
              <a:rect l="0" t="0" r="0" b="0"/>
              <a:pathLst>
                <a:path w="709" h="893">
                  <a:moveTo>
                    <a:pt x="387" y="886"/>
                  </a:moveTo>
                  <a:cubicBezTo>
                    <a:pt x="448" y="893"/>
                    <a:pt x="495" y="817"/>
                    <a:pt x="514" y="795"/>
                  </a:cubicBezTo>
                  <a:cubicBezTo>
                    <a:pt x="532" y="773"/>
                    <a:pt x="626" y="621"/>
                    <a:pt x="640" y="563"/>
                  </a:cubicBezTo>
                  <a:cubicBezTo>
                    <a:pt x="640" y="563"/>
                    <a:pt x="669" y="581"/>
                    <a:pt x="673" y="563"/>
                  </a:cubicBezTo>
                  <a:cubicBezTo>
                    <a:pt x="673" y="563"/>
                    <a:pt x="687" y="461"/>
                    <a:pt x="695" y="439"/>
                  </a:cubicBezTo>
                  <a:cubicBezTo>
                    <a:pt x="702" y="417"/>
                    <a:pt x="709" y="334"/>
                    <a:pt x="673" y="330"/>
                  </a:cubicBezTo>
                  <a:lnTo>
                    <a:pt x="695" y="50"/>
                  </a:lnTo>
                  <a:lnTo>
                    <a:pt x="285" y="0"/>
                  </a:lnTo>
                  <a:lnTo>
                    <a:pt x="108" y="94"/>
                  </a:lnTo>
                  <a:lnTo>
                    <a:pt x="108" y="330"/>
                  </a:lnTo>
                  <a:cubicBezTo>
                    <a:pt x="108" y="330"/>
                    <a:pt x="47" y="301"/>
                    <a:pt x="32" y="330"/>
                  </a:cubicBezTo>
                  <a:cubicBezTo>
                    <a:pt x="32" y="330"/>
                    <a:pt x="0" y="545"/>
                    <a:pt x="108" y="541"/>
                  </a:cubicBezTo>
                  <a:cubicBezTo>
                    <a:pt x="108" y="541"/>
                    <a:pt x="130" y="704"/>
                    <a:pt x="177" y="773"/>
                  </a:cubicBezTo>
                  <a:cubicBezTo>
                    <a:pt x="228" y="842"/>
                    <a:pt x="296" y="879"/>
                    <a:pt x="387" y="886"/>
                  </a:cubicBezTo>
                </a:path>
              </a:pathLst>
            </a:custGeom>
            <a:solidFill>
              <a:srgbClr val="EAAD6A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4" name="path"/>
            <p:cNvSpPr/>
            <p:nvPr/>
          </p:nvSpPr>
          <p:spPr>
            <a:xfrm>
              <a:off x="0" y="122173"/>
              <a:ext cx="455612" cy="547230"/>
            </a:xfrm>
            <a:custGeom>
              <a:avLst/>
              <a:gdLst/>
              <a:ahLst/>
              <a:cxnLst/>
              <a:rect l="0" t="0" r="0" b="0"/>
              <a:pathLst>
                <a:path w="717" h="861">
                  <a:moveTo>
                    <a:pt x="297" y="861"/>
                  </a:moveTo>
                  <a:cubicBezTo>
                    <a:pt x="246" y="789"/>
                    <a:pt x="199" y="614"/>
                    <a:pt x="199" y="614"/>
                  </a:cubicBezTo>
                  <a:cubicBezTo>
                    <a:pt x="192" y="570"/>
                    <a:pt x="231" y="487"/>
                    <a:pt x="231" y="487"/>
                  </a:cubicBezTo>
                  <a:lnTo>
                    <a:pt x="199" y="410"/>
                  </a:lnTo>
                  <a:cubicBezTo>
                    <a:pt x="199" y="385"/>
                    <a:pt x="264" y="349"/>
                    <a:pt x="264" y="349"/>
                  </a:cubicBezTo>
                  <a:cubicBezTo>
                    <a:pt x="264" y="349"/>
                    <a:pt x="304" y="250"/>
                    <a:pt x="308" y="214"/>
                  </a:cubicBezTo>
                  <a:cubicBezTo>
                    <a:pt x="311" y="192"/>
                    <a:pt x="329" y="94"/>
                    <a:pt x="340" y="3"/>
                  </a:cubicBezTo>
                  <a:lnTo>
                    <a:pt x="286" y="0"/>
                  </a:lnTo>
                  <a:lnTo>
                    <a:pt x="108" y="90"/>
                  </a:lnTo>
                  <a:lnTo>
                    <a:pt x="108" y="327"/>
                  </a:lnTo>
                  <a:cubicBezTo>
                    <a:pt x="108" y="327"/>
                    <a:pt x="47" y="298"/>
                    <a:pt x="32" y="327"/>
                  </a:cubicBezTo>
                  <a:cubicBezTo>
                    <a:pt x="32" y="327"/>
                    <a:pt x="0" y="541"/>
                    <a:pt x="108" y="538"/>
                  </a:cubicBezTo>
                  <a:cubicBezTo>
                    <a:pt x="108" y="538"/>
                    <a:pt x="130" y="701"/>
                    <a:pt x="177" y="770"/>
                  </a:cubicBezTo>
                  <a:cubicBezTo>
                    <a:pt x="210" y="814"/>
                    <a:pt x="250" y="843"/>
                    <a:pt x="297" y="861"/>
                  </a:cubicBezTo>
                </a:path>
                <a:path w="717" h="861">
                  <a:moveTo>
                    <a:pt x="642" y="560"/>
                  </a:moveTo>
                  <a:cubicBezTo>
                    <a:pt x="642" y="560"/>
                    <a:pt x="670" y="579"/>
                    <a:pt x="674" y="560"/>
                  </a:cubicBezTo>
                  <a:cubicBezTo>
                    <a:pt x="674" y="560"/>
                    <a:pt x="717" y="455"/>
                    <a:pt x="717" y="397"/>
                  </a:cubicBezTo>
                  <a:cubicBezTo>
                    <a:pt x="713" y="372"/>
                    <a:pt x="710" y="332"/>
                    <a:pt x="674" y="328"/>
                  </a:cubicBezTo>
                  <a:cubicBezTo>
                    <a:pt x="674" y="328"/>
                    <a:pt x="642" y="502"/>
                    <a:pt x="620" y="531"/>
                  </a:cubicBezTo>
                  <a:cubicBezTo>
                    <a:pt x="598" y="564"/>
                    <a:pt x="545" y="600"/>
                    <a:pt x="545" y="600"/>
                  </a:cubicBezTo>
                  <a:cubicBezTo>
                    <a:pt x="555" y="615"/>
                    <a:pt x="559" y="680"/>
                    <a:pt x="545" y="749"/>
                  </a:cubicBezTo>
                  <a:cubicBezTo>
                    <a:pt x="581" y="695"/>
                    <a:pt x="631" y="604"/>
                    <a:pt x="642" y="560"/>
                  </a:cubicBezTo>
                </a:path>
              </a:pathLst>
            </a:custGeom>
            <a:solidFill>
              <a:srgbClr val="E2A069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5" name="path"/>
            <p:cNvSpPr/>
            <p:nvPr/>
          </p:nvSpPr>
          <p:spPr>
            <a:xfrm>
              <a:off x="38176" y="0"/>
              <a:ext cx="430161" cy="409790"/>
            </a:xfrm>
            <a:custGeom>
              <a:avLst/>
              <a:gdLst/>
              <a:ahLst/>
              <a:cxnLst/>
              <a:rect l="0" t="0" r="0" b="0"/>
              <a:pathLst>
                <a:path w="677" h="645">
                  <a:moveTo>
                    <a:pt x="673" y="275"/>
                  </a:moveTo>
                  <a:cubicBezTo>
                    <a:pt x="673" y="250"/>
                    <a:pt x="659" y="72"/>
                    <a:pt x="462" y="0"/>
                  </a:cubicBezTo>
                  <a:cubicBezTo>
                    <a:pt x="462" y="0"/>
                    <a:pt x="418" y="7"/>
                    <a:pt x="338" y="25"/>
                  </a:cubicBezTo>
                  <a:cubicBezTo>
                    <a:pt x="338" y="25"/>
                    <a:pt x="225" y="21"/>
                    <a:pt x="200" y="39"/>
                  </a:cubicBezTo>
                  <a:cubicBezTo>
                    <a:pt x="178" y="57"/>
                    <a:pt x="123" y="79"/>
                    <a:pt x="123" y="79"/>
                  </a:cubicBezTo>
                  <a:cubicBezTo>
                    <a:pt x="123" y="79"/>
                    <a:pt x="14" y="115"/>
                    <a:pt x="0" y="257"/>
                  </a:cubicBezTo>
                  <a:cubicBezTo>
                    <a:pt x="0" y="257"/>
                    <a:pt x="0" y="438"/>
                    <a:pt x="10" y="507"/>
                  </a:cubicBezTo>
                  <a:cubicBezTo>
                    <a:pt x="10" y="507"/>
                    <a:pt x="25" y="503"/>
                    <a:pt x="40" y="514"/>
                  </a:cubicBezTo>
                  <a:lnTo>
                    <a:pt x="54" y="612"/>
                  </a:lnTo>
                  <a:lnTo>
                    <a:pt x="72" y="598"/>
                  </a:lnTo>
                  <a:cubicBezTo>
                    <a:pt x="72" y="598"/>
                    <a:pt x="61" y="489"/>
                    <a:pt x="91" y="456"/>
                  </a:cubicBezTo>
                  <a:cubicBezTo>
                    <a:pt x="101" y="442"/>
                    <a:pt x="91" y="348"/>
                    <a:pt x="91" y="348"/>
                  </a:cubicBezTo>
                  <a:cubicBezTo>
                    <a:pt x="91" y="348"/>
                    <a:pt x="152" y="290"/>
                    <a:pt x="160" y="286"/>
                  </a:cubicBezTo>
                  <a:cubicBezTo>
                    <a:pt x="160" y="286"/>
                    <a:pt x="247" y="304"/>
                    <a:pt x="291" y="329"/>
                  </a:cubicBezTo>
                  <a:cubicBezTo>
                    <a:pt x="291" y="329"/>
                    <a:pt x="302" y="366"/>
                    <a:pt x="389" y="380"/>
                  </a:cubicBezTo>
                  <a:cubicBezTo>
                    <a:pt x="393" y="380"/>
                    <a:pt x="396" y="380"/>
                    <a:pt x="400" y="380"/>
                  </a:cubicBezTo>
                  <a:cubicBezTo>
                    <a:pt x="415" y="380"/>
                    <a:pt x="433" y="380"/>
                    <a:pt x="451" y="377"/>
                  </a:cubicBezTo>
                  <a:cubicBezTo>
                    <a:pt x="542" y="348"/>
                    <a:pt x="546" y="420"/>
                    <a:pt x="546" y="420"/>
                  </a:cubicBezTo>
                  <a:cubicBezTo>
                    <a:pt x="557" y="387"/>
                    <a:pt x="542" y="366"/>
                    <a:pt x="524" y="351"/>
                  </a:cubicBezTo>
                  <a:lnTo>
                    <a:pt x="542" y="348"/>
                  </a:lnTo>
                  <a:cubicBezTo>
                    <a:pt x="542" y="348"/>
                    <a:pt x="560" y="362"/>
                    <a:pt x="571" y="391"/>
                  </a:cubicBezTo>
                  <a:cubicBezTo>
                    <a:pt x="579" y="431"/>
                    <a:pt x="564" y="478"/>
                    <a:pt x="582" y="518"/>
                  </a:cubicBezTo>
                  <a:cubicBezTo>
                    <a:pt x="597" y="547"/>
                    <a:pt x="579" y="630"/>
                    <a:pt x="579" y="630"/>
                  </a:cubicBezTo>
                  <a:lnTo>
                    <a:pt x="586" y="645"/>
                  </a:lnTo>
                  <a:lnTo>
                    <a:pt x="615" y="518"/>
                  </a:lnTo>
                  <a:cubicBezTo>
                    <a:pt x="615" y="518"/>
                    <a:pt x="637" y="522"/>
                    <a:pt x="640" y="532"/>
                  </a:cubicBezTo>
                  <a:lnTo>
                    <a:pt x="670" y="416"/>
                  </a:lnTo>
                  <a:cubicBezTo>
                    <a:pt x="670" y="416"/>
                    <a:pt x="677" y="297"/>
                    <a:pt x="673" y="275"/>
                  </a:cubicBezTo>
                </a:path>
              </a:pathLst>
            </a:custGeom>
            <a:solidFill>
              <a:srgbClr val="383837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86" name="rect"/>
          <p:cNvSpPr/>
          <p:nvPr/>
        </p:nvSpPr>
        <p:spPr>
          <a:xfrm>
            <a:off x="3790950" y="6506844"/>
            <a:ext cx="7992744" cy="38100"/>
          </a:xfrm>
          <a:prstGeom prst="rect">
            <a:avLst/>
          </a:prstGeom>
          <a:solidFill>
            <a:srgbClr val="38B1BF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"/>
          <p:cNvSpPr/>
          <p:nvPr/>
        </p:nvSpPr>
        <p:spPr>
          <a:xfrm>
            <a:off x="0" y="0"/>
            <a:ext cx="12190094" cy="6859269"/>
          </a:xfrm>
          <a:prstGeom prst="rect">
            <a:avLst/>
          </a:prstGeom>
          <a:solidFill>
            <a:srgbClr val="F5F5F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8" name="path"/>
          <p:cNvSpPr/>
          <p:nvPr/>
        </p:nvSpPr>
        <p:spPr>
          <a:xfrm>
            <a:off x="4373879" y="1802891"/>
            <a:ext cx="3453384" cy="1261872"/>
          </a:xfrm>
          <a:custGeom>
            <a:avLst/>
            <a:gdLst/>
            <a:ahLst/>
            <a:cxnLst/>
            <a:rect l="0" t="0" r="0" b="0"/>
            <a:pathLst>
              <a:path w="5438" h="1987">
                <a:moveTo>
                  <a:pt x="0" y="993"/>
                </a:moveTo>
                <a:lnTo>
                  <a:pt x="496" y="0"/>
                </a:lnTo>
                <a:lnTo>
                  <a:pt x="4941" y="0"/>
                </a:lnTo>
                <a:lnTo>
                  <a:pt x="5438" y="993"/>
                </a:lnTo>
                <a:lnTo>
                  <a:pt x="4941" y="1987"/>
                </a:lnTo>
                <a:lnTo>
                  <a:pt x="496" y="1987"/>
                </a:lnTo>
                <a:lnTo>
                  <a:pt x="0" y="993"/>
                </a:lnTo>
              </a:path>
            </a:pathLst>
          </a:custGeom>
          <a:solidFill>
            <a:srgbClr val="A0BF0D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89" name="table 89"/>
          <p:cNvGraphicFramePr>
            <a:graphicFrameLocks noGrp="1"/>
          </p:cNvGraphicFramePr>
          <p:nvPr/>
        </p:nvGraphicFramePr>
        <p:xfrm>
          <a:off x="4191317" y="1802815"/>
          <a:ext cx="3799204" cy="3570604"/>
        </p:xfrm>
        <a:graphic>
          <a:graphicData uri="http://schemas.openxmlformats.org/drawingml/2006/table">
            <a:tbl>
              <a:tblPr/>
              <a:tblGrid>
                <a:gridCol w="3799204"/>
              </a:tblGrid>
              <a:tr h="12617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3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lang="en-US" altLang="en-US" sz="100" dirty="0"/>
                    </a:p>
                    <a:p>
                      <a:pPr marL="710565" algn="l" rtl="0" eaLnBrk="0">
                        <a:lnSpc>
                          <a:spcPct val="95000"/>
                        </a:lnSpc>
                      </a:pPr>
                      <a:r>
                        <a:rPr sz="3200" spc="-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卡路里和焦</a:t>
                      </a:r>
                      <a:r>
                        <a:rPr sz="3200" spc="-1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尔</a:t>
                      </a:r>
                      <a:endParaRPr lang="en-US" altLang="en-US" sz="32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86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800" dirty="0"/>
                    </a:p>
                    <a:p>
                      <a:pPr marL="275590" indent="1905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大卡</a:t>
                      </a:r>
                      <a:r>
                        <a:rPr sz="200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200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，也被记做大写字母</a:t>
                      </a:r>
                      <a:r>
                        <a:rPr sz="2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</a:t>
                      </a:r>
                      <a:r>
                        <a:rPr sz="200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2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</a:t>
                      </a:r>
                      <a:r>
                        <a:rPr sz="2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</a:t>
                      </a:r>
                      <a:r>
                        <a:rPr sz="2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相当于将1000克水在1个大气</a:t>
                      </a:r>
                      <a:r>
                        <a:rPr sz="2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sz="2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压</a:t>
                      </a:r>
                      <a:r>
                        <a:rPr sz="2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下由摄氏14.5度提升到15.5</a:t>
                      </a:r>
                      <a:r>
                        <a:rPr sz="2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sz="2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度</a:t>
                      </a:r>
                      <a:r>
                        <a:rPr sz="2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所需的热量。</a:t>
                      </a:r>
                      <a:endParaRPr lang="en-US" altLang="en-US" sz="2000" dirty="0"/>
                    </a:p>
                    <a:p>
                      <a:pPr marL="281940" indent="-3175" algn="l" rtl="0" eaLnBrk="0">
                        <a:lnSpc>
                          <a:spcPct val="103000"/>
                        </a:lnSpc>
                        <a:spcBef>
                          <a:spcPts val="10"/>
                        </a:spcBef>
                      </a:pPr>
                      <a:r>
                        <a:rPr sz="200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小卡</a:t>
                      </a:r>
                      <a:r>
                        <a:rPr sz="200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200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，也被记做ca</a:t>
                      </a:r>
                      <a:r>
                        <a:rPr sz="2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l</a:t>
                      </a:r>
                      <a:r>
                        <a:rPr sz="200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200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，1000小</a:t>
                      </a:r>
                      <a:r>
                        <a:rPr sz="2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</a:t>
                      </a:r>
                      <a:r>
                        <a:rPr sz="2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卡＝1</a:t>
                      </a:r>
                      <a:r>
                        <a:rPr sz="2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大卡</a:t>
                      </a:r>
                      <a:endParaRPr lang="en-US" altLang="en-US" sz="2000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0" name="textbox 90"/>
          <p:cNvSpPr/>
          <p:nvPr/>
        </p:nvSpPr>
        <p:spPr>
          <a:xfrm>
            <a:off x="458978" y="1929014"/>
            <a:ext cx="3211829" cy="427227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1000"/>
              </a:lnSpc>
            </a:pPr>
            <a:endParaRPr lang="en-US" altLang="en-US" sz="100" dirty="0"/>
          </a:p>
          <a:p>
            <a:pPr marL="19685" algn="l" rtl="0" eaLnBrk="0">
              <a:lnSpc>
                <a:spcPct val="87000"/>
              </a:lnSpc>
            </a:pP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热量单位是用于表</a:t>
            </a:r>
            <a:r>
              <a:rPr sz="27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示</a:t>
            </a:r>
            <a:endParaRPr lang="en-US" altLang="en-US" sz="2700" dirty="0"/>
          </a:p>
          <a:p>
            <a:pPr marL="12700" indent="6985" algn="l" rtl="0" eaLnBrk="0">
              <a:lnSpc>
                <a:spcPct val="157000"/>
              </a:lnSpc>
              <a:spcBef>
                <a:spcPts val="115"/>
              </a:spcBef>
            </a:pP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热量的计量单位，</a:t>
            </a:r>
            <a:r>
              <a:rPr sz="27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营养学中最常用的</a:t>
            </a:r>
            <a:r>
              <a:rPr sz="27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热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量单位是千卡。热</a:t>
            </a:r>
            <a:r>
              <a:rPr sz="27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量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的国际单位制导出</a:t>
            </a:r>
            <a:r>
              <a:rPr sz="27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单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位及中国法定计量</a:t>
            </a:r>
            <a:r>
              <a:rPr sz="27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单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位为焦耳</a:t>
            </a:r>
            <a:r>
              <a:rPr sz="270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2700" dirty="0"/>
          </a:p>
        </p:txBody>
      </p:sp>
      <p:grpSp>
        <p:nvGrpSpPr>
          <p:cNvPr id="26" name="group 26"/>
          <p:cNvGrpSpPr/>
          <p:nvPr/>
        </p:nvGrpSpPr>
        <p:grpSpPr>
          <a:xfrm rot="21600000">
            <a:off x="8327135" y="1802891"/>
            <a:ext cx="3165348" cy="1261872"/>
            <a:chOff x="0" y="0"/>
            <a:chExt cx="3165348" cy="1261872"/>
          </a:xfrm>
        </p:grpSpPr>
        <p:sp>
          <p:nvSpPr>
            <p:cNvPr id="91" name="path"/>
            <p:cNvSpPr/>
            <p:nvPr/>
          </p:nvSpPr>
          <p:spPr>
            <a:xfrm>
              <a:off x="0" y="0"/>
              <a:ext cx="3165348" cy="1261872"/>
            </a:xfrm>
            <a:custGeom>
              <a:avLst/>
              <a:gdLst/>
              <a:ahLst/>
              <a:cxnLst/>
              <a:rect l="0" t="0" r="0" b="0"/>
              <a:pathLst>
                <a:path w="4984" h="1987">
                  <a:moveTo>
                    <a:pt x="0" y="993"/>
                  </a:moveTo>
                  <a:lnTo>
                    <a:pt x="496" y="0"/>
                  </a:lnTo>
                  <a:lnTo>
                    <a:pt x="4488" y="0"/>
                  </a:lnTo>
                  <a:lnTo>
                    <a:pt x="4984" y="993"/>
                  </a:lnTo>
                  <a:lnTo>
                    <a:pt x="4488" y="1987"/>
                  </a:lnTo>
                  <a:lnTo>
                    <a:pt x="496" y="1987"/>
                  </a:lnTo>
                  <a:lnTo>
                    <a:pt x="0" y="993"/>
                  </a:lnTo>
                </a:path>
              </a:pathLst>
            </a:custGeom>
            <a:solidFill>
              <a:srgbClr val="319095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2" name="textbox 92"/>
            <p:cNvSpPr/>
            <p:nvPr/>
          </p:nvSpPr>
          <p:spPr>
            <a:xfrm>
              <a:off x="-12700" y="-12700"/>
              <a:ext cx="3190875" cy="1343660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42000"/>
                </a:lnSpc>
              </a:pPr>
              <a:endParaRPr lang="en-US" altLang="en-US" sz="1000" dirty="0"/>
            </a:p>
            <a:p>
              <a:pPr algn="l" rtl="0" eaLnBrk="0">
                <a:lnSpc>
                  <a:spcPct val="142000"/>
                </a:lnSpc>
              </a:pPr>
              <a:endParaRPr lang="en-US" altLang="en-US" sz="1000" dirty="0"/>
            </a:p>
            <a:p>
              <a:pPr algn="l" rtl="0" eaLnBrk="0">
                <a:lnSpc>
                  <a:spcPct val="10000"/>
                </a:lnSpc>
              </a:pPr>
              <a:endParaRPr lang="en-US" altLang="en-US" sz="100" dirty="0"/>
            </a:p>
            <a:p>
              <a:pPr marL="800735" algn="l" rtl="0" eaLnBrk="0">
                <a:lnSpc>
                  <a:spcPct val="95000"/>
                </a:lnSpc>
              </a:pPr>
              <a:r>
                <a:rPr sz="3200" spc="-4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单位换</a:t>
              </a:r>
              <a:r>
                <a:rPr sz="3200" spc="-30" dirty="0">
                  <a:solidFill>
                    <a:srgbClr val="FFFFFF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算</a:t>
              </a:r>
              <a:endParaRPr lang="en-US" altLang="en-US" sz="3200" dirty="0"/>
            </a:p>
          </p:txBody>
        </p:sp>
      </p:grpSp>
      <p:sp>
        <p:nvSpPr>
          <p:cNvPr id="93" name="textbox 93"/>
          <p:cNvSpPr/>
          <p:nvPr/>
        </p:nvSpPr>
        <p:spPr>
          <a:xfrm>
            <a:off x="8079288" y="3932277"/>
            <a:ext cx="3510915" cy="676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lang="en-US" altLang="en-US" sz="100" dirty="0"/>
          </a:p>
          <a:p>
            <a:pPr marL="12700" algn="l" rtl="0" eaLnBrk="0">
              <a:lnSpc>
                <a:spcPct val="107000"/>
              </a:lnSpc>
            </a:pP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1千卡(KC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AL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=4.184千焦耳(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KJ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1千焦耳(KJ)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=0.239千卡(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KCAL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endParaRPr lang="en-US" altLang="en-US" sz="2000" dirty="0"/>
          </a:p>
        </p:txBody>
      </p:sp>
      <p:sp>
        <p:nvSpPr>
          <p:cNvPr id="94" name="textbox 94"/>
          <p:cNvSpPr/>
          <p:nvPr/>
        </p:nvSpPr>
        <p:spPr>
          <a:xfrm>
            <a:off x="2704833" y="260884"/>
            <a:ext cx="2275839" cy="549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5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能量—单</a:t>
            </a:r>
            <a:r>
              <a:rPr sz="3500" spc="10" dirty="0">
                <a:solidFill>
                  <a:srgbClr val="40404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位</a:t>
            </a:r>
            <a:endParaRPr lang="en-US" altLang="en-US" sz="3500" dirty="0"/>
          </a:p>
        </p:txBody>
      </p:sp>
      <p:sp>
        <p:nvSpPr>
          <p:cNvPr id="95" name="rect"/>
          <p:cNvSpPr/>
          <p:nvPr/>
        </p:nvSpPr>
        <p:spPr>
          <a:xfrm>
            <a:off x="0" y="895222"/>
            <a:ext cx="12190094" cy="28575"/>
          </a:xfrm>
          <a:prstGeom prst="rect">
            <a:avLst/>
          </a:pr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96" name="path"/>
          <p:cNvSpPr/>
          <p:nvPr/>
        </p:nvSpPr>
        <p:spPr>
          <a:xfrm>
            <a:off x="1586483" y="0"/>
            <a:ext cx="859536" cy="909828"/>
          </a:xfrm>
          <a:custGeom>
            <a:avLst/>
            <a:gdLst/>
            <a:ahLst/>
            <a:cxnLst/>
            <a:rect l="0" t="0" r="0" b="0"/>
            <a:pathLst>
              <a:path w="1353" h="1432">
                <a:moveTo>
                  <a:pt x="0" y="0"/>
                </a:moveTo>
                <a:lnTo>
                  <a:pt x="676" y="0"/>
                </a:lnTo>
                <a:lnTo>
                  <a:pt x="1353" y="715"/>
                </a:lnTo>
                <a:lnTo>
                  <a:pt x="676" y="1432"/>
                </a:lnTo>
                <a:lnTo>
                  <a:pt x="0" y="1432"/>
                </a:lnTo>
                <a:lnTo>
                  <a:pt x="676" y="715"/>
                </a:lnTo>
                <a:lnTo>
                  <a:pt x="0" y="0"/>
                </a:lnTo>
              </a:path>
            </a:pathLst>
          </a:cu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"/>
          <p:cNvSpPr/>
          <p:nvPr/>
        </p:nvSpPr>
        <p:spPr>
          <a:xfrm>
            <a:off x="0" y="0"/>
            <a:ext cx="12190094" cy="6859269"/>
          </a:xfrm>
          <a:prstGeom prst="rect">
            <a:avLst/>
          </a:prstGeom>
          <a:solidFill>
            <a:srgbClr val="F5F5F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98" name="textbox 98"/>
          <p:cNvSpPr/>
          <p:nvPr/>
        </p:nvSpPr>
        <p:spPr>
          <a:xfrm>
            <a:off x="424724" y="2053475"/>
            <a:ext cx="4806950" cy="342201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lang="en-US" altLang="en-US" sz="100" dirty="0"/>
          </a:p>
          <a:p>
            <a:pPr marL="12700" indent="227330" algn="l" rtl="0" eaLnBrk="0">
              <a:lnSpc>
                <a:spcPct val="104000"/>
              </a:lnSpc>
            </a:pP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通常每克碳水化合物、脂肪</a:t>
            </a:r>
            <a:r>
              <a:rPr sz="27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蛋白质在人体内平均可产生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代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谢能量分别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4kcal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9kcal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kcal</a:t>
            </a:r>
            <a:r>
              <a:rPr sz="270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2700" dirty="0"/>
          </a:p>
          <a:p>
            <a:pPr marL="19685" indent="240665" algn="l" rtl="0" eaLnBrk="0">
              <a:lnSpc>
                <a:spcPct val="102000"/>
              </a:lnSpc>
              <a:spcBef>
                <a:spcPts val="50"/>
              </a:spcBef>
            </a:pP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糖类可以直接转化成蛋</a:t>
            </a:r>
            <a:r>
              <a:rPr sz="27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白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质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和脂肪，蛋白质也可以直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接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转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化成糖类和脂肪，但脂肪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不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直接转化成蛋白质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2700" dirty="0"/>
          </a:p>
        </p:txBody>
      </p:sp>
      <p:sp>
        <p:nvSpPr>
          <p:cNvPr id="99" name="textbox 99"/>
          <p:cNvSpPr/>
          <p:nvPr/>
        </p:nvSpPr>
        <p:spPr>
          <a:xfrm>
            <a:off x="5382767" y="1845564"/>
            <a:ext cx="6207759" cy="1177925"/>
          </a:xfrm>
          <a:prstGeom prst="rect">
            <a:avLst/>
          </a:prstGeom>
          <a:solidFill>
            <a:srgbClr val="5FCACB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14000"/>
              </a:lnSpc>
            </a:pPr>
            <a:endParaRPr lang="en-US" altLang="en-US" sz="500" dirty="0"/>
          </a:p>
          <a:p>
            <a:pPr marL="323215" algn="l" rtl="0" eaLnBrk="0">
              <a:lnSpc>
                <a:spcPct val="95000"/>
              </a:lnSpc>
              <a:spcBef>
                <a:spcPts val="0"/>
              </a:spcBef>
            </a:pPr>
            <a:r>
              <a:rPr sz="1700" spc="10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碳水化合</a:t>
            </a:r>
            <a:r>
              <a:rPr sz="170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物</a:t>
            </a:r>
            <a:endParaRPr lang="en-US" altLang="en-US" sz="1700" dirty="0"/>
          </a:p>
          <a:p>
            <a:pPr marL="340360" indent="-1905" algn="l" rtl="0" eaLnBrk="0">
              <a:lnSpc>
                <a:spcPct val="114000"/>
              </a:lnSpc>
              <a:spcBef>
                <a:spcPts val="295"/>
              </a:spcBef>
            </a:pPr>
            <a:r>
              <a:rPr sz="140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碳水化合物又称糖</a:t>
            </a:r>
            <a:r>
              <a:rPr sz="140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，每克葡萄糖在人体内氧化产生4千卡能量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，人体所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</a:t>
            </a:r>
            <a:r>
              <a:rPr sz="140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需要的70%左右的能量由糖提供。此外</a:t>
            </a:r>
            <a:r>
              <a:rPr sz="140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，糖还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是构成组织和保护肝脏功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140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能的重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要物质。</a:t>
            </a:r>
            <a:endParaRPr lang="en-US" altLang="en-US" sz="1400" dirty="0"/>
          </a:p>
        </p:txBody>
      </p:sp>
      <p:sp>
        <p:nvSpPr>
          <p:cNvPr id="100" name="textbox 100"/>
          <p:cNvSpPr/>
          <p:nvPr/>
        </p:nvSpPr>
        <p:spPr>
          <a:xfrm>
            <a:off x="5382767" y="3108959"/>
            <a:ext cx="6207759" cy="1177925"/>
          </a:xfrm>
          <a:prstGeom prst="rect">
            <a:avLst/>
          </a:prstGeom>
          <a:solidFill>
            <a:srgbClr val="A0BF0D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00000"/>
              </a:lnSpc>
            </a:pPr>
            <a:endParaRPr lang="en-US" altLang="en-US" sz="500" dirty="0"/>
          </a:p>
          <a:p>
            <a:pPr marL="393700" algn="l" rtl="0" eaLnBrk="0">
              <a:lnSpc>
                <a:spcPct val="95000"/>
              </a:lnSpc>
              <a:spcBef>
                <a:spcPts val="5"/>
              </a:spcBef>
            </a:pPr>
            <a:r>
              <a:rPr sz="170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脂</a:t>
            </a:r>
            <a:r>
              <a:rPr sz="1700" spc="7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肪</a:t>
            </a:r>
            <a:endParaRPr lang="en-US" altLang="en-US" sz="1700" dirty="0"/>
          </a:p>
          <a:p>
            <a:pPr marL="332105" indent="-1905" algn="l" rtl="0" eaLnBrk="0">
              <a:lnSpc>
                <a:spcPct val="114000"/>
              </a:lnSpc>
              <a:spcBef>
                <a:spcPts val="380"/>
              </a:spcBef>
            </a:pPr>
            <a:r>
              <a:rPr sz="140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供给人体热量作用。脂肪在人体内氧化后变成二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氧化碳和水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，放出热量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140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另外还有构成身体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组织和生物活性物质、调节生理机能、保护内脏器官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140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滋润皮肤</a:t>
            </a:r>
            <a:r>
              <a:rPr sz="140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，防震</a:t>
            </a:r>
            <a:r>
              <a:rPr sz="140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，溶解营养素的作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用。</a:t>
            </a:r>
            <a:endParaRPr lang="en-US" altLang="en-US" sz="1400" dirty="0"/>
          </a:p>
        </p:txBody>
      </p:sp>
      <p:sp>
        <p:nvSpPr>
          <p:cNvPr id="101" name="textbox 101"/>
          <p:cNvSpPr/>
          <p:nvPr/>
        </p:nvSpPr>
        <p:spPr>
          <a:xfrm>
            <a:off x="5382767" y="4373879"/>
            <a:ext cx="6207759" cy="1176655"/>
          </a:xfrm>
          <a:prstGeom prst="rect">
            <a:avLst/>
          </a:prstGeom>
          <a:solidFill>
            <a:srgbClr val="319095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07000"/>
              </a:lnSpc>
            </a:pPr>
            <a:endParaRPr lang="en-US" altLang="en-US" sz="800" dirty="0"/>
          </a:p>
          <a:p>
            <a:pPr marL="329565" algn="l" rtl="0" eaLnBrk="0">
              <a:lnSpc>
                <a:spcPct val="96000"/>
              </a:lnSpc>
              <a:spcBef>
                <a:spcPts val="5"/>
              </a:spcBef>
            </a:pPr>
            <a:r>
              <a:rPr sz="170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蛋白</a:t>
            </a:r>
            <a:r>
              <a:rPr sz="1700" spc="7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质</a:t>
            </a:r>
            <a:endParaRPr lang="en-US" altLang="en-US" sz="1700" dirty="0"/>
          </a:p>
          <a:p>
            <a:pPr algn="l" rtl="0" eaLnBrk="0">
              <a:lnSpc>
                <a:spcPct val="106000"/>
              </a:lnSpc>
            </a:pPr>
            <a:endParaRPr lang="en-US" altLang="en-US" sz="500" dirty="0"/>
          </a:p>
          <a:p>
            <a:pPr marL="322580" indent="5080" algn="l" rtl="0" eaLnBrk="0">
              <a:lnSpc>
                <a:spcPct val="127000"/>
              </a:lnSpc>
              <a:spcBef>
                <a:spcPts val="5"/>
              </a:spcBef>
            </a:pPr>
            <a:r>
              <a:rPr sz="140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蛋白质是一切生命的物质基础</a:t>
            </a:r>
            <a:r>
              <a:rPr sz="140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，对人的生长发育非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常重要。主要功能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sz="140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是修补人体组织</a:t>
            </a:r>
            <a:r>
              <a:rPr sz="140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，维持肌体正常的新陈代谢和各类物质在体</a:t>
            </a:r>
            <a:r>
              <a:rPr sz="1400" spc="-4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内</a:t>
            </a:r>
            <a:r>
              <a:rPr sz="140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的输送。</a:t>
            </a:r>
            <a:endParaRPr lang="en-US" altLang="en-US" sz="1400" dirty="0"/>
          </a:p>
        </p:txBody>
      </p:sp>
      <p:sp>
        <p:nvSpPr>
          <p:cNvPr id="102" name="textbox 102"/>
          <p:cNvSpPr/>
          <p:nvPr/>
        </p:nvSpPr>
        <p:spPr>
          <a:xfrm>
            <a:off x="2923273" y="252628"/>
            <a:ext cx="2275839" cy="549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能量—来</a:t>
            </a:r>
            <a:r>
              <a:rPr sz="35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源</a:t>
            </a:r>
            <a:endParaRPr lang="en-US" altLang="en-US" sz="3500" dirty="0"/>
          </a:p>
        </p:txBody>
      </p:sp>
      <p:sp>
        <p:nvSpPr>
          <p:cNvPr id="103" name="rect"/>
          <p:cNvSpPr/>
          <p:nvPr/>
        </p:nvSpPr>
        <p:spPr>
          <a:xfrm>
            <a:off x="0" y="895222"/>
            <a:ext cx="12190094" cy="28575"/>
          </a:xfrm>
          <a:prstGeom prst="rect">
            <a:avLst/>
          </a:pr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4" name="path"/>
          <p:cNvSpPr/>
          <p:nvPr/>
        </p:nvSpPr>
        <p:spPr>
          <a:xfrm>
            <a:off x="1586483" y="0"/>
            <a:ext cx="859536" cy="909828"/>
          </a:xfrm>
          <a:custGeom>
            <a:avLst/>
            <a:gdLst/>
            <a:ahLst/>
            <a:cxnLst/>
            <a:rect l="0" t="0" r="0" b="0"/>
            <a:pathLst>
              <a:path w="1353" h="1432">
                <a:moveTo>
                  <a:pt x="0" y="0"/>
                </a:moveTo>
                <a:lnTo>
                  <a:pt x="676" y="0"/>
                </a:lnTo>
                <a:lnTo>
                  <a:pt x="1353" y="715"/>
                </a:lnTo>
                <a:lnTo>
                  <a:pt x="676" y="1432"/>
                </a:lnTo>
                <a:lnTo>
                  <a:pt x="0" y="1432"/>
                </a:lnTo>
                <a:lnTo>
                  <a:pt x="676" y="715"/>
                </a:lnTo>
                <a:lnTo>
                  <a:pt x="0" y="0"/>
                </a:lnTo>
              </a:path>
            </a:pathLst>
          </a:cu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"/>
          <p:cNvSpPr/>
          <p:nvPr/>
        </p:nvSpPr>
        <p:spPr>
          <a:xfrm>
            <a:off x="0" y="0"/>
            <a:ext cx="12190094" cy="6859269"/>
          </a:xfrm>
          <a:prstGeom prst="rect">
            <a:avLst/>
          </a:prstGeom>
          <a:solidFill>
            <a:srgbClr val="F5F5F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6" name="textbox 106"/>
          <p:cNvSpPr/>
          <p:nvPr/>
        </p:nvSpPr>
        <p:spPr>
          <a:xfrm>
            <a:off x="1029058" y="1891550"/>
            <a:ext cx="10719434" cy="385572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indent="486410" algn="l" rtl="0" eaLnBrk="0">
              <a:lnSpc>
                <a:spcPct val="103000"/>
              </a:lnSpc>
            </a:pPr>
            <a:r>
              <a:rPr sz="27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营养素除了能提供热能外，还是人体细胞和生理活性物质的建</a:t>
            </a:r>
            <a:r>
              <a:rPr sz="27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材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对人体生存、健康、长寿、增智有着不可或缺的作用。除了这</a:t>
            </a: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三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营养素供能外，每克酒精可以提供7大卡热量，在营养学中，</a:t>
            </a:r>
            <a:r>
              <a:rPr sz="270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被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称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27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为非营养素供能物质</a:t>
            </a:r>
            <a:r>
              <a:rPr sz="27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2700" dirty="0"/>
          </a:p>
          <a:p>
            <a:pPr marL="13970" indent="355600" algn="l" rtl="0" eaLnBrk="0">
              <a:lnSpc>
                <a:spcPct val="103000"/>
              </a:lnSpc>
              <a:spcBef>
                <a:spcPts val="125"/>
              </a:spcBef>
            </a:pP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膳食纤维是能抗人体小肠消化吸收而能在大肠部分或全部发</a:t>
            </a:r>
            <a:r>
              <a:rPr sz="27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酵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可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食用植物性成分、碳水化合物及其相类似物质总称，是一种不</a:t>
            </a:r>
            <a:r>
              <a:rPr sz="27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被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27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人体消化的碳水化合物，以溶解于水中可分为两个基本类型：</a:t>
            </a:r>
            <a:r>
              <a:rPr sz="27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水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溶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27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性纤维与非水溶性纤维。能够提供的能量为0-3千卡/克，平均为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sz="27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27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千卡/克</a:t>
            </a:r>
            <a:r>
              <a:rPr sz="270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2700" dirty="0"/>
          </a:p>
        </p:txBody>
      </p:sp>
      <p:sp>
        <p:nvSpPr>
          <p:cNvPr id="107" name="textbox 107"/>
          <p:cNvSpPr/>
          <p:nvPr/>
        </p:nvSpPr>
        <p:spPr>
          <a:xfrm>
            <a:off x="2923273" y="252628"/>
            <a:ext cx="2275839" cy="5492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8000"/>
              </a:lnSpc>
            </a:pPr>
            <a:r>
              <a:rPr sz="350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能量—来</a:t>
            </a:r>
            <a:r>
              <a:rPr sz="350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源</a:t>
            </a:r>
            <a:endParaRPr lang="en-US" altLang="en-US" sz="3500" dirty="0"/>
          </a:p>
        </p:txBody>
      </p:sp>
      <p:sp>
        <p:nvSpPr>
          <p:cNvPr id="108" name="rect"/>
          <p:cNvSpPr/>
          <p:nvPr/>
        </p:nvSpPr>
        <p:spPr>
          <a:xfrm>
            <a:off x="0" y="895222"/>
            <a:ext cx="12190094" cy="28575"/>
          </a:xfrm>
          <a:prstGeom prst="rect">
            <a:avLst/>
          </a:pr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9" name="path"/>
          <p:cNvSpPr/>
          <p:nvPr/>
        </p:nvSpPr>
        <p:spPr>
          <a:xfrm>
            <a:off x="1586483" y="0"/>
            <a:ext cx="859536" cy="909828"/>
          </a:xfrm>
          <a:custGeom>
            <a:avLst/>
            <a:gdLst/>
            <a:ahLst/>
            <a:cxnLst/>
            <a:rect l="0" t="0" r="0" b="0"/>
            <a:pathLst>
              <a:path w="1353" h="1432">
                <a:moveTo>
                  <a:pt x="0" y="0"/>
                </a:moveTo>
                <a:lnTo>
                  <a:pt x="676" y="0"/>
                </a:lnTo>
                <a:lnTo>
                  <a:pt x="1353" y="715"/>
                </a:lnTo>
                <a:lnTo>
                  <a:pt x="676" y="1432"/>
                </a:lnTo>
                <a:lnTo>
                  <a:pt x="0" y="1432"/>
                </a:lnTo>
                <a:lnTo>
                  <a:pt x="676" y="715"/>
                </a:lnTo>
                <a:lnTo>
                  <a:pt x="0" y="0"/>
                </a:lnTo>
              </a:path>
            </a:pathLst>
          </a:custGeom>
          <a:solidFill>
            <a:srgbClr val="319095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d3408d10-6ed3-40ba-8bc7-88be6cf7bf30"/>
  <p:tag name="COMMONDATA" val="eyJoZGlkIjoiMGZlNmEyNDFkZmE4YzA2NWM1ZWNmMzA4NDI5MTY2OWQifQ==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2669</Words>
  <Application>WPS 演示</Application>
  <PresentationFormat/>
  <Paragraphs>221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Calibri</vt:lpstr>
      <vt:lpstr>Arial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马露露</cp:lastModifiedBy>
  <cp:revision>3</cp:revision>
  <dcterms:created xsi:type="dcterms:W3CDTF">2023-06-12T09:16:00Z</dcterms:created>
  <dcterms:modified xsi:type="dcterms:W3CDTF">2024-06-04T07:18:27Z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wqlLaW5nc29mdCBQREYgdG8gV1BTIDgw</vt:lpwstr>
  </property>
  <property fmtid="{D5CDD505-2E9C-101B-9397-08002B2CF9AE}" pid="3" name="Created">
    <vt:filetime>2023-06-13T01:15:25Z</vt:filetime>
  </property>
  <property fmtid="{D5CDD505-2E9C-101B-9397-08002B2CF9AE}" pid="4" name="ICV">
    <vt:lpwstr>101A1F6D635B4067A72AA95D68555FE4_12</vt:lpwstr>
  </property>
  <property fmtid="{D5CDD505-2E9C-101B-9397-08002B2CF9AE}" pid="5" name="KSOProductBuildVer">
    <vt:lpwstr>2052-12.1.0.16929</vt:lpwstr>
  </property>
</Properties>
</file>